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1" r:id="rId5"/>
  </p:sldMasterIdLst>
  <p:notesMasterIdLst>
    <p:notesMasterId r:id="rId44"/>
  </p:notesMasterIdLst>
  <p:sldIdLst>
    <p:sldId id="256" r:id="rId6"/>
    <p:sldId id="258" r:id="rId7"/>
    <p:sldId id="7870" r:id="rId8"/>
    <p:sldId id="7860" r:id="rId9"/>
    <p:sldId id="7863" r:id="rId10"/>
    <p:sldId id="7864" r:id="rId11"/>
    <p:sldId id="7865" r:id="rId12"/>
    <p:sldId id="7866" r:id="rId13"/>
    <p:sldId id="7867" r:id="rId14"/>
    <p:sldId id="262" r:id="rId15"/>
    <p:sldId id="263" r:id="rId16"/>
    <p:sldId id="7872" r:id="rId17"/>
    <p:sldId id="264" r:id="rId18"/>
    <p:sldId id="7874" r:id="rId19"/>
    <p:sldId id="7868" r:id="rId20"/>
    <p:sldId id="265" r:id="rId21"/>
    <p:sldId id="266" r:id="rId22"/>
    <p:sldId id="268" r:id="rId23"/>
    <p:sldId id="269" r:id="rId24"/>
    <p:sldId id="78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7855" r:id="rId34"/>
    <p:sldId id="279" r:id="rId35"/>
    <p:sldId id="280" r:id="rId36"/>
    <p:sldId id="281" r:id="rId37"/>
    <p:sldId id="7876" r:id="rId38"/>
    <p:sldId id="7878" r:id="rId39"/>
    <p:sldId id="282" r:id="rId40"/>
    <p:sldId id="7880" r:id="rId41"/>
    <p:sldId id="286" r:id="rId42"/>
    <p:sldId id="287" r:id="rId4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normalizeH="0" baseline="0">
        <a:ln>
          <a:noFill/>
        </a:ln>
        <a:solidFill>
          <a:srgbClr val="002F3B"/>
        </a:solidFill>
        <a:effectLst/>
        <a:uFillTx/>
        <a:latin typeface="Nunito Sans"/>
        <a:ea typeface="Nunito Sans"/>
        <a:cs typeface="Nunito Sans"/>
        <a:sym typeface="Nunito San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normalizeH="0" baseline="0">
        <a:ln>
          <a:noFill/>
        </a:ln>
        <a:solidFill>
          <a:srgbClr val="002F3B"/>
        </a:solidFill>
        <a:effectLst/>
        <a:uFillTx/>
        <a:latin typeface="Nunito Sans"/>
        <a:ea typeface="Nunito Sans"/>
        <a:cs typeface="Nunito Sans"/>
        <a:sym typeface="Nunito San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normalizeH="0" baseline="0">
        <a:ln>
          <a:noFill/>
        </a:ln>
        <a:solidFill>
          <a:srgbClr val="002F3B"/>
        </a:solidFill>
        <a:effectLst/>
        <a:uFillTx/>
        <a:latin typeface="Nunito Sans"/>
        <a:ea typeface="Nunito Sans"/>
        <a:cs typeface="Nunito Sans"/>
        <a:sym typeface="Nunito San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normalizeH="0" baseline="0">
        <a:ln>
          <a:noFill/>
        </a:ln>
        <a:solidFill>
          <a:srgbClr val="002F3B"/>
        </a:solidFill>
        <a:effectLst/>
        <a:uFillTx/>
        <a:latin typeface="Nunito Sans"/>
        <a:ea typeface="Nunito Sans"/>
        <a:cs typeface="Nunito Sans"/>
        <a:sym typeface="Nunito San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normalizeH="0" baseline="0">
        <a:ln>
          <a:noFill/>
        </a:ln>
        <a:solidFill>
          <a:srgbClr val="002F3B"/>
        </a:solidFill>
        <a:effectLst/>
        <a:uFillTx/>
        <a:latin typeface="Nunito Sans"/>
        <a:ea typeface="Nunito Sans"/>
        <a:cs typeface="Nunito Sans"/>
        <a:sym typeface="Nunito San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normalizeH="0" baseline="0">
        <a:ln>
          <a:noFill/>
        </a:ln>
        <a:solidFill>
          <a:srgbClr val="002F3B"/>
        </a:solidFill>
        <a:effectLst/>
        <a:uFillTx/>
        <a:latin typeface="Nunito Sans"/>
        <a:ea typeface="Nunito Sans"/>
        <a:cs typeface="Nunito Sans"/>
        <a:sym typeface="Nunito San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normalizeH="0" baseline="0">
        <a:ln>
          <a:noFill/>
        </a:ln>
        <a:solidFill>
          <a:srgbClr val="002F3B"/>
        </a:solidFill>
        <a:effectLst/>
        <a:uFillTx/>
        <a:latin typeface="Nunito Sans"/>
        <a:ea typeface="Nunito Sans"/>
        <a:cs typeface="Nunito Sans"/>
        <a:sym typeface="Nunito San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normalizeH="0" baseline="0">
        <a:ln>
          <a:noFill/>
        </a:ln>
        <a:solidFill>
          <a:srgbClr val="002F3B"/>
        </a:solidFill>
        <a:effectLst/>
        <a:uFillTx/>
        <a:latin typeface="Nunito Sans"/>
        <a:ea typeface="Nunito Sans"/>
        <a:cs typeface="Nunito Sans"/>
        <a:sym typeface="Nunito San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normalizeH="0" baseline="0">
        <a:ln>
          <a:noFill/>
        </a:ln>
        <a:solidFill>
          <a:srgbClr val="002F3B"/>
        </a:solidFill>
        <a:effectLst/>
        <a:uFillTx/>
        <a:latin typeface="Nunito Sans"/>
        <a:ea typeface="Nunito Sans"/>
        <a:cs typeface="Nunito Sans"/>
        <a:sym typeface="Nunito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700F8C-DA66-F093-F8EA-3BD809CC6E4E}" name="Julie Park" initials="JP" userId="S::jpark@ctcnet.us::963637aa-3dfe-4dd4-8d82-5369c744e0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3D6CC-4636-2E49-BD5B-27A5C48A6474}" v="44" dt="2023-05-10T15:51:18.11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Nunito Sans"/>
          <a:ea typeface="Nunito Sans"/>
          <a:cs typeface="Nunito Sans"/>
        </a:font>
        <a:srgbClr val="002F3B"/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1">
              <a:lumOff val="44000"/>
            </a:schemeClr>
          </a:solidFill>
        </a:fill>
      </a:tcStyle>
    </a:band2H>
    <a:firstCol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firstCol>
    <a:lastRow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lastRow>
    <a:firstRow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Nunito Sans"/>
          <a:ea typeface="Nunito Sans"/>
          <a:cs typeface="Nunito Sans"/>
        </a:font>
        <a:srgbClr val="002F3B"/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EE5CA"/>
          </a:solidFill>
        </a:fill>
      </a:tcStyle>
    </a:wholeTbl>
    <a:band2H>
      <a:tcTxStyle/>
      <a:tcStyle>
        <a:tcBdr/>
        <a:fill>
          <a:solidFill>
            <a:srgbClr val="FEF2E6"/>
          </a:solidFill>
        </a:fill>
      </a:tcStyle>
    </a:band2H>
    <a:firstCol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Nunito Sans"/>
          <a:ea typeface="Nunito Sans"/>
          <a:cs typeface="Nunito Sans"/>
        </a:font>
        <a:srgbClr val="002F3B"/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FCDCD"/>
          </a:solidFill>
        </a:fill>
      </a:tcStyle>
    </a:wholeTbl>
    <a:band2H>
      <a:tcTxStyle/>
      <a:tcStyle>
        <a:tcBdr/>
        <a:fill>
          <a:solidFill>
            <a:srgbClr val="FFE7E7"/>
          </a:solidFill>
        </a:fill>
      </a:tcStyle>
    </a:band2H>
    <a:firstCol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Nunito Sans"/>
          <a:ea typeface="Nunito Sans"/>
          <a:cs typeface="Nunito Sans"/>
        </a:font>
        <a:srgbClr val="002F3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7"/>
          </a:solidFill>
        </a:fill>
      </a:tcStyle>
    </a:wholeTbl>
    <a:band2H>
      <a:tcTxStyle/>
      <a:tcStyle>
        <a:tcBdr/>
        <a:fill>
          <a:solidFill>
            <a:schemeClr val="accent1">
              <a:lumOff val="44000"/>
            </a:schemeClr>
          </a:solidFill>
        </a:fill>
      </a:tcStyle>
    </a:band2H>
    <a:firstCol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firstCol>
    <a:lastRow>
      <a:tcTxStyle b="on" i="off">
        <a:font>
          <a:latin typeface="Nunito Sans"/>
          <a:ea typeface="Nunito Sans"/>
          <a:cs typeface="Nunito Sans"/>
        </a:font>
        <a:srgbClr val="002F3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F3B"/>
              </a:solidFill>
              <a:prstDash val="solid"/>
              <a:round/>
            </a:ln>
          </a:top>
          <a:bottom>
            <a:ln w="25400" cap="flat">
              <a:solidFill>
                <a:srgbClr val="002F3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lastRow>
    <a:firstRow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F3B"/>
              </a:solidFill>
              <a:prstDash val="solid"/>
              <a:round/>
            </a:ln>
          </a:top>
          <a:bottom>
            <a:ln w="25400" cap="flat">
              <a:solidFill>
                <a:srgbClr val="002F3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Nunito Sans"/>
          <a:ea typeface="Nunito Sans"/>
          <a:cs typeface="Nunito Sans"/>
        </a:font>
        <a:srgbClr val="002F3B"/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CCD"/>
          </a:solidFill>
        </a:fill>
      </a:tcStyle>
    </a:wholeTbl>
    <a:band2H>
      <a:tcTxStyle/>
      <a:tcStyle>
        <a:tcBdr/>
        <a:fill>
          <a:solidFill>
            <a:srgbClr val="E6E7E7"/>
          </a:solidFill>
        </a:fill>
      </a:tcStyle>
    </a:band2H>
    <a:firstCol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2F3B"/>
          </a:solidFill>
        </a:fill>
      </a:tcStyle>
    </a:firstCol>
    <a:lastRow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2F3B"/>
          </a:solidFill>
        </a:fill>
      </a:tcStyle>
    </a:lastRow>
    <a:firstRow>
      <a:tcTxStyle b="on" i="off">
        <a:font>
          <a:latin typeface="Nunito Sans"/>
          <a:ea typeface="Nunito Sans"/>
          <a:cs typeface="Nunito Sans"/>
        </a:font>
        <a:schemeClr val="accent1">
          <a:lumOff val="44000"/>
        </a:schemeClr>
      </a:tcTxStyle>
      <a:tcStyle>
        <a:tcBdr>
          <a:lef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2F3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Nunito Sans"/>
          <a:ea typeface="Nunito Sans"/>
          <a:cs typeface="Nunito Sans"/>
        </a:font>
        <a:srgbClr val="002F3B"/>
      </a:tcTxStyle>
      <a:tcStyle>
        <a:tcBdr>
          <a:left>
            <a:ln w="12700" cap="flat">
              <a:solidFill>
                <a:srgbClr val="002F3B"/>
              </a:solidFill>
              <a:prstDash val="solid"/>
              <a:round/>
            </a:ln>
          </a:left>
          <a:right>
            <a:ln w="12700" cap="flat">
              <a:solidFill>
                <a:srgbClr val="002F3B"/>
              </a:solidFill>
              <a:prstDash val="solid"/>
              <a:round/>
            </a:ln>
          </a:right>
          <a:top>
            <a:ln w="12700" cap="flat">
              <a:solidFill>
                <a:srgbClr val="002F3B"/>
              </a:solidFill>
              <a:prstDash val="solid"/>
              <a:round/>
            </a:ln>
          </a:top>
          <a:bottom>
            <a:ln w="12700" cap="flat">
              <a:solidFill>
                <a:srgbClr val="002F3B"/>
              </a:solidFill>
              <a:prstDash val="solid"/>
              <a:round/>
            </a:ln>
          </a:bottom>
          <a:insideH>
            <a:ln w="12700" cap="flat">
              <a:solidFill>
                <a:srgbClr val="002F3B"/>
              </a:solidFill>
              <a:prstDash val="solid"/>
              <a:round/>
            </a:ln>
          </a:insideH>
          <a:insideV>
            <a:ln w="12700" cap="flat">
              <a:solidFill>
                <a:srgbClr val="002F3B"/>
              </a:solidFill>
              <a:prstDash val="solid"/>
              <a:round/>
            </a:ln>
          </a:insideV>
        </a:tcBdr>
        <a:fill>
          <a:solidFill>
            <a:srgbClr val="002F3B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1">
              <a:lumOff val="44000"/>
            </a:schemeClr>
          </a:solidFill>
        </a:fill>
      </a:tcStyle>
    </a:band2H>
    <a:firstCol>
      <a:tcTxStyle b="on" i="off">
        <a:font>
          <a:latin typeface="Nunito Sans"/>
          <a:ea typeface="Nunito Sans"/>
          <a:cs typeface="Nunito Sans"/>
        </a:font>
        <a:srgbClr val="002F3B"/>
      </a:tcTxStyle>
      <a:tcStyle>
        <a:tcBdr>
          <a:left>
            <a:ln w="12700" cap="flat">
              <a:solidFill>
                <a:srgbClr val="002F3B"/>
              </a:solidFill>
              <a:prstDash val="solid"/>
              <a:round/>
            </a:ln>
          </a:left>
          <a:right>
            <a:ln w="12700" cap="flat">
              <a:solidFill>
                <a:srgbClr val="002F3B"/>
              </a:solidFill>
              <a:prstDash val="solid"/>
              <a:round/>
            </a:ln>
          </a:right>
          <a:top>
            <a:ln w="12700" cap="flat">
              <a:solidFill>
                <a:srgbClr val="002F3B"/>
              </a:solidFill>
              <a:prstDash val="solid"/>
              <a:round/>
            </a:ln>
          </a:top>
          <a:bottom>
            <a:ln w="12700" cap="flat">
              <a:solidFill>
                <a:srgbClr val="002F3B"/>
              </a:solidFill>
              <a:prstDash val="solid"/>
              <a:round/>
            </a:ln>
          </a:bottom>
          <a:insideH>
            <a:ln w="12700" cap="flat">
              <a:solidFill>
                <a:srgbClr val="002F3B"/>
              </a:solidFill>
              <a:prstDash val="solid"/>
              <a:round/>
            </a:ln>
          </a:insideH>
          <a:insideV>
            <a:ln w="12700" cap="flat">
              <a:solidFill>
                <a:srgbClr val="002F3B"/>
              </a:solidFill>
              <a:prstDash val="solid"/>
              <a:round/>
            </a:ln>
          </a:insideV>
        </a:tcBdr>
        <a:fill>
          <a:solidFill>
            <a:srgbClr val="002F3B">
              <a:alpha val="20000"/>
            </a:srgbClr>
          </a:solidFill>
        </a:fill>
      </a:tcStyle>
    </a:firstCol>
    <a:lastRow>
      <a:tcTxStyle b="on" i="off">
        <a:font>
          <a:latin typeface="Nunito Sans"/>
          <a:ea typeface="Nunito Sans"/>
          <a:cs typeface="Nunito Sans"/>
        </a:font>
        <a:srgbClr val="002F3B"/>
      </a:tcTxStyle>
      <a:tcStyle>
        <a:tcBdr>
          <a:left>
            <a:ln w="12700" cap="flat">
              <a:solidFill>
                <a:srgbClr val="002F3B"/>
              </a:solidFill>
              <a:prstDash val="solid"/>
              <a:round/>
            </a:ln>
          </a:left>
          <a:right>
            <a:ln w="12700" cap="flat">
              <a:solidFill>
                <a:srgbClr val="002F3B"/>
              </a:solidFill>
              <a:prstDash val="solid"/>
              <a:round/>
            </a:ln>
          </a:right>
          <a:top>
            <a:ln w="50800" cap="flat">
              <a:solidFill>
                <a:srgbClr val="002F3B"/>
              </a:solidFill>
              <a:prstDash val="solid"/>
              <a:round/>
            </a:ln>
          </a:top>
          <a:bottom>
            <a:ln w="12700" cap="flat">
              <a:solidFill>
                <a:srgbClr val="002F3B"/>
              </a:solidFill>
              <a:prstDash val="solid"/>
              <a:round/>
            </a:ln>
          </a:bottom>
          <a:insideH>
            <a:ln w="12700" cap="flat">
              <a:solidFill>
                <a:srgbClr val="002F3B"/>
              </a:solidFill>
              <a:prstDash val="solid"/>
              <a:round/>
            </a:ln>
          </a:insideH>
          <a:insideV>
            <a:ln w="12700" cap="flat">
              <a:solidFill>
                <a:srgbClr val="002F3B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Nunito Sans"/>
          <a:ea typeface="Nunito Sans"/>
          <a:cs typeface="Nunito Sans"/>
        </a:font>
        <a:srgbClr val="002F3B"/>
      </a:tcTxStyle>
      <a:tcStyle>
        <a:tcBdr>
          <a:left>
            <a:ln w="12700" cap="flat">
              <a:solidFill>
                <a:srgbClr val="002F3B"/>
              </a:solidFill>
              <a:prstDash val="solid"/>
              <a:round/>
            </a:ln>
          </a:left>
          <a:right>
            <a:ln w="12700" cap="flat">
              <a:solidFill>
                <a:srgbClr val="002F3B"/>
              </a:solidFill>
              <a:prstDash val="solid"/>
              <a:round/>
            </a:ln>
          </a:right>
          <a:top>
            <a:ln w="12700" cap="flat">
              <a:solidFill>
                <a:srgbClr val="002F3B"/>
              </a:solidFill>
              <a:prstDash val="solid"/>
              <a:round/>
            </a:ln>
          </a:top>
          <a:bottom>
            <a:ln w="25400" cap="flat">
              <a:solidFill>
                <a:srgbClr val="002F3B"/>
              </a:solidFill>
              <a:prstDash val="solid"/>
              <a:round/>
            </a:ln>
          </a:bottom>
          <a:insideH>
            <a:ln w="12700" cap="flat">
              <a:solidFill>
                <a:srgbClr val="002F3B"/>
              </a:solidFill>
              <a:prstDash val="solid"/>
              <a:round/>
            </a:ln>
          </a:insideH>
          <a:insideV>
            <a:ln w="12700" cap="flat">
              <a:solidFill>
                <a:srgbClr val="002F3B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6"/>
    <p:restoredTop sz="92012"/>
  </p:normalViewPr>
  <p:slideViewPr>
    <p:cSldViewPr snapToGrid="0">
      <p:cViewPr>
        <p:scale>
          <a:sx n="95" d="100"/>
          <a:sy n="95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50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88" name="Shape 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a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09600" y="696879"/>
            <a:ext cx="10069902" cy="446073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9600" y="1418670"/>
            <a:ext cx="10972800" cy="47424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>
                <a:solidFill>
                  <a:srgbClr val="002F3B"/>
                </a:solidFill>
              </a:defRPr>
            </a:lvl1pPr>
            <a:lvl2pPr algn="l">
              <a:defRPr>
                <a:solidFill>
                  <a:srgbClr val="002F3B"/>
                </a:solidFill>
              </a:defRPr>
            </a:lvl2pPr>
            <a:lvl3pPr algn="l">
              <a:defRPr>
                <a:solidFill>
                  <a:srgbClr val="002F3B"/>
                </a:solidFill>
              </a:defRPr>
            </a:lvl3pPr>
            <a:lvl4pPr algn="l">
              <a:defRPr>
                <a:solidFill>
                  <a:srgbClr val="002F3B"/>
                </a:solidFill>
              </a:defRPr>
            </a:lvl4pPr>
            <a:lvl5pPr algn="l">
              <a:defRPr>
                <a:solidFill>
                  <a:srgbClr val="002F3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grpSp>
        <p:nvGrpSpPr>
          <p:cNvPr id="77" name="Group 12"/>
          <p:cNvGrpSpPr/>
          <p:nvPr/>
        </p:nvGrpSpPr>
        <p:grpSpPr>
          <a:xfrm>
            <a:off x="10146586" y="-1"/>
            <a:ext cx="2045415" cy="3995721"/>
            <a:chOff x="0" y="0"/>
            <a:chExt cx="2045414" cy="3995720"/>
          </a:xfrm>
        </p:grpSpPr>
        <p:sp>
          <p:nvSpPr>
            <p:cNvPr id="61" name="Straight Connector 13"/>
            <p:cNvSpPr/>
            <p:nvPr/>
          </p:nvSpPr>
          <p:spPr>
            <a:xfrm flipH="1" flipV="1">
              <a:off x="-1" y="-1"/>
              <a:ext cx="1418674" cy="1418674"/>
            </a:xfrm>
            <a:prstGeom prst="line">
              <a:avLst/>
            </a:prstGeom>
            <a:solidFill>
              <a:schemeClr val="accent1">
                <a:lumOff val="44000"/>
              </a:schemeClr>
            </a:solidFill>
            <a:ln w="571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62" name="Oval 14"/>
            <p:cNvSpPr/>
            <p:nvPr/>
          </p:nvSpPr>
          <p:spPr>
            <a:xfrm rot="16200000">
              <a:off x="1281207" y="3738374"/>
              <a:ext cx="257347" cy="257347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dirty="0"/>
            </a:p>
          </p:txBody>
        </p:sp>
        <p:sp>
          <p:nvSpPr>
            <p:cNvPr id="63" name="Straight Connector 15"/>
            <p:cNvSpPr/>
            <p:nvPr/>
          </p:nvSpPr>
          <p:spPr>
            <a:xfrm flipV="1">
              <a:off x="1409246" y="1398914"/>
              <a:ext cx="1" cy="2340096"/>
            </a:xfrm>
            <a:prstGeom prst="line">
              <a:avLst/>
            </a:prstGeom>
            <a:solidFill>
              <a:schemeClr val="accent1">
                <a:lumOff val="44000"/>
              </a:schemeClr>
            </a:solidFill>
            <a:ln w="571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grpSp>
          <p:nvGrpSpPr>
            <p:cNvPr id="68" name="Group 16"/>
            <p:cNvGrpSpPr/>
            <p:nvPr/>
          </p:nvGrpSpPr>
          <p:grpSpPr>
            <a:xfrm>
              <a:off x="652428" y="622480"/>
              <a:ext cx="1185109" cy="288202"/>
              <a:chOff x="0" y="0"/>
              <a:chExt cx="1185107" cy="288200"/>
            </a:xfrm>
          </p:grpSpPr>
          <p:grpSp>
            <p:nvGrpSpPr>
              <p:cNvPr id="66" name="Group 25"/>
              <p:cNvGrpSpPr/>
              <p:nvPr/>
            </p:nvGrpSpPr>
            <p:grpSpPr>
              <a:xfrm>
                <a:off x="0" y="-1"/>
                <a:ext cx="1071884" cy="178735"/>
                <a:chOff x="0" y="0"/>
                <a:chExt cx="1071883" cy="178733"/>
              </a:xfrm>
            </p:grpSpPr>
            <p:sp>
              <p:nvSpPr>
                <p:cNvPr id="64" name="Straight Connector 27"/>
                <p:cNvSpPr/>
                <p:nvPr/>
              </p:nvSpPr>
              <p:spPr>
                <a:xfrm flipH="1" flipV="1">
                  <a:off x="893150" y="-1"/>
                  <a:ext cx="178734" cy="178735"/>
                </a:xfrm>
                <a:prstGeom prst="line">
                  <a:avLst/>
                </a:prstGeom>
                <a:solidFill>
                  <a:schemeClr val="accent1">
                    <a:lumOff val="44000"/>
                  </a:schemeClr>
                </a:solidFill>
                <a:ln w="19050" cap="flat">
                  <a:solidFill>
                    <a:srgbClr val="002F3B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65" name="Straight Connector 28"/>
                <p:cNvSpPr/>
                <p:nvPr/>
              </p:nvSpPr>
              <p:spPr>
                <a:xfrm flipH="1" flipV="1">
                  <a:off x="0" y="3635"/>
                  <a:ext cx="899598" cy="1"/>
                </a:xfrm>
                <a:prstGeom prst="line">
                  <a:avLst/>
                </a:prstGeom>
                <a:solidFill>
                  <a:schemeClr val="accent1">
                    <a:lumOff val="44000"/>
                  </a:schemeClr>
                </a:solidFill>
                <a:ln w="19050" cap="flat">
                  <a:solidFill>
                    <a:srgbClr val="002F3B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 dirty="0"/>
                </a:p>
              </p:txBody>
            </p:sp>
          </p:grpSp>
          <p:sp>
            <p:nvSpPr>
              <p:cNvPr id="67" name="Oval 26"/>
              <p:cNvSpPr/>
              <p:nvPr/>
            </p:nvSpPr>
            <p:spPr>
              <a:xfrm rot="5400000">
                <a:off x="1050787" y="153880"/>
                <a:ext cx="134321" cy="134321"/>
              </a:xfrm>
              <a:prstGeom prst="ellipse">
                <a:avLst/>
              </a:prstGeom>
              <a:solidFill>
                <a:schemeClr val="accent1">
                  <a:lumOff val="44000"/>
                </a:schemeClr>
              </a:solidFill>
              <a:ln w="1905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pPr>
                <a:endParaRPr dirty="0"/>
              </a:p>
            </p:txBody>
          </p:sp>
        </p:grpSp>
        <p:grpSp>
          <p:nvGrpSpPr>
            <p:cNvPr id="76" name="Group 17"/>
            <p:cNvGrpSpPr/>
            <p:nvPr/>
          </p:nvGrpSpPr>
          <p:grpSpPr>
            <a:xfrm>
              <a:off x="1405127" y="1820208"/>
              <a:ext cx="640288" cy="1782398"/>
              <a:chOff x="0" y="0"/>
              <a:chExt cx="640286" cy="1782396"/>
            </a:xfrm>
          </p:grpSpPr>
          <p:sp>
            <p:nvSpPr>
              <p:cNvPr id="69" name="Straight Connector 18"/>
              <p:cNvSpPr/>
              <p:nvPr/>
            </p:nvSpPr>
            <p:spPr>
              <a:xfrm flipH="1" flipV="1">
                <a:off x="0" y="-1"/>
                <a:ext cx="341328" cy="341329"/>
              </a:xfrm>
              <a:prstGeom prst="line">
                <a:avLst/>
              </a:prstGeom>
              <a:solidFill>
                <a:schemeClr val="accent1">
                  <a:lumOff val="44000"/>
                </a:schemeClr>
              </a:solidFill>
              <a:ln w="1905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70" name="Straight Connector 19"/>
              <p:cNvSpPr/>
              <p:nvPr/>
            </p:nvSpPr>
            <p:spPr>
              <a:xfrm flipV="1">
                <a:off x="338686" y="335660"/>
                <a:ext cx="1" cy="694485"/>
              </a:xfrm>
              <a:prstGeom prst="line">
                <a:avLst/>
              </a:prstGeom>
              <a:solidFill>
                <a:schemeClr val="accent1">
                  <a:lumOff val="44000"/>
                </a:schemeClr>
              </a:solidFill>
              <a:ln w="1905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71" name="Straight Connector 20"/>
              <p:cNvSpPr/>
              <p:nvPr/>
            </p:nvSpPr>
            <p:spPr>
              <a:xfrm flipH="1" flipV="1">
                <a:off x="337768" y="1024683"/>
                <a:ext cx="125028" cy="125028"/>
              </a:xfrm>
              <a:prstGeom prst="line">
                <a:avLst/>
              </a:prstGeom>
              <a:solidFill>
                <a:schemeClr val="accent1">
                  <a:lumOff val="44000"/>
                </a:schemeClr>
              </a:solidFill>
              <a:ln w="1905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72" name="Straight Connector 21"/>
              <p:cNvSpPr/>
              <p:nvPr/>
            </p:nvSpPr>
            <p:spPr>
              <a:xfrm flipV="1">
                <a:off x="213659" y="208448"/>
                <a:ext cx="1" cy="1151605"/>
              </a:xfrm>
              <a:prstGeom prst="line">
                <a:avLst/>
              </a:prstGeom>
              <a:solidFill>
                <a:schemeClr val="accent1">
                  <a:lumOff val="44000"/>
                </a:schemeClr>
              </a:solidFill>
              <a:ln w="1905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73" name="Straight Connector 22"/>
              <p:cNvSpPr/>
              <p:nvPr/>
            </p:nvSpPr>
            <p:spPr>
              <a:xfrm flipH="1" flipV="1">
                <a:off x="211189" y="1354594"/>
                <a:ext cx="316511" cy="316512"/>
              </a:xfrm>
              <a:prstGeom prst="line">
                <a:avLst/>
              </a:prstGeom>
              <a:solidFill>
                <a:schemeClr val="accent1">
                  <a:lumOff val="44000"/>
                </a:schemeClr>
              </a:solidFill>
              <a:ln w="1905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74" name="Oval 23"/>
              <p:cNvSpPr/>
              <p:nvPr/>
            </p:nvSpPr>
            <p:spPr>
              <a:xfrm rot="16200000" flipH="1">
                <a:off x="505966" y="1648076"/>
                <a:ext cx="134321" cy="134321"/>
              </a:xfrm>
              <a:prstGeom prst="ellipse">
                <a:avLst/>
              </a:prstGeom>
              <a:solidFill>
                <a:schemeClr val="accent1">
                  <a:lumOff val="44000"/>
                </a:schemeClr>
              </a:solidFill>
              <a:ln w="1905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pPr>
                <a:endParaRPr dirty="0"/>
              </a:p>
            </p:txBody>
          </p:sp>
          <p:sp>
            <p:nvSpPr>
              <p:cNvPr id="75" name="Oval 24"/>
              <p:cNvSpPr/>
              <p:nvPr/>
            </p:nvSpPr>
            <p:spPr>
              <a:xfrm rot="16200000" flipH="1">
                <a:off x="453502" y="1108985"/>
                <a:ext cx="134321" cy="134321"/>
              </a:xfrm>
              <a:prstGeom prst="ellipse">
                <a:avLst/>
              </a:prstGeom>
              <a:solidFill>
                <a:schemeClr val="accent1">
                  <a:lumOff val="44000"/>
                </a:schemeClr>
              </a:solidFill>
              <a:ln w="1905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pPr>
                <a:endParaRPr dirty="0"/>
              </a:p>
            </p:txBody>
          </p:sp>
        </p:grpSp>
      </p:grpSp>
      <p:pic>
        <p:nvPicPr>
          <p:cNvPr id="78" name="Picture 30" descr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591" y="6165901"/>
            <a:ext cx="2412222" cy="669659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traight Connector 31"/>
          <p:cNvSpPr/>
          <p:nvPr/>
        </p:nvSpPr>
        <p:spPr>
          <a:xfrm>
            <a:off x="3545456" y="6585391"/>
            <a:ext cx="5979198" cy="1"/>
          </a:xfrm>
          <a:prstGeom prst="line">
            <a:avLst/>
          </a:prstGeom>
          <a:ln w="6350">
            <a:solidFill>
              <a:srgbClr val="002A35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80" name="Slide Number"/>
          <p:cNvSpPr txBox="1"/>
          <p:nvPr/>
        </p:nvSpPr>
        <p:spPr>
          <a:xfrm>
            <a:off x="609599" y="6439376"/>
            <a:ext cx="3763385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100">
                <a:latin typeface="Hallo sans BLACK"/>
                <a:ea typeface="Hallo sans BLACK"/>
                <a:cs typeface="Hallo sans BLACK"/>
                <a:sym typeface="Hallo sans BLACK"/>
              </a:defRPr>
            </a:lvl1pPr>
          </a:lstStyle>
          <a:p>
            <a:endParaRPr dirty="0"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25776-D1C6-AB92-CBE5-643E61301A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940943"/>
            <a:ext cx="10972800" cy="14900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995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529372B9-3EE9-DF0B-CE4B-CAB7FFF637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9600" y="696879"/>
            <a:ext cx="10069902" cy="446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l">
              <a:defRPr sz="4000">
                <a:solidFill>
                  <a:schemeClr val="tx2"/>
                </a:solidFill>
                <a:latin typeface="Hallo sans BLACK" panose="02000500000000000000" pitchFamily="2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663DC7FF-1643-E5C9-98AA-A4408EC6DAF5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09600" y="1418671"/>
            <a:ext cx="10972800" cy="474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l"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buClrTx/>
              <a:defRPr sz="2400">
                <a:latin typeface="Nunito Sans Light" panose="00000400000000000000" pitchFamily="2" charset="0"/>
              </a:defRPr>
            </a:lvl2pPr>
            <a:lvl3pPr>
              <a:lnSpc>
                <a:spcPct val="110000"/>
              </a:lnSpc>
              <a:spcBef>
                <a:spcPts val="600"/>
              </a:spcBef>
              <a:buClrTx/>
              <a:defRPr>
                <a:latin typeface="Nunito Sans Light" panose="00000400000000000000" pitchFamily="2" charset="0"/>
              </a:defRPr>
            </a:lvl3pPr>
            <a:lvl4pPr>
              <a:lnSpc>
                <a:spcPct val="110000"/>
              </a:lnSpc>
              <a:spcBef>
                <a:spcPts val="600"/>
              </a:spcBef>
              <a:buClrTx/>
              <a:defRPr>
                <a:latin typeface="Nunito Sans Light" panose="00000400000000000000" pitchFamily="2" charset="0"/>
              </a:defRPr>
            </a:lvl4pPr>
            <a:lvl5pPr>
              <a:lnSpc>
                <a:spcPct val="110000"/>
              </a:lnSpc>
              <a:spcBef>
                <a:spcPts val="600"/>
              </a:spcBef>
              <a:buClrTx/>
              <a:defRPr>
                <a:latin typeface="Nunito Sans Light" panose="00000400000000000000" pitchFamily="2" charset="0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A13B62-B8A3-5ABF-F91A-15C3540EE5AD}"/>
              </a:ext>
            </a:extLst>
          </p:cNvPr>
          <p:cNvGrpSpPr/>
          <p:nvPr userDrawn="1"/>
        </p:nvGrpSpPr>
        <p:grpSpPr>
          <a:xfrm>
            <a:off x="10146587" y="-1"/>
            <a:ext cx="2045413" cy="3995720"/>
            <a:chOff x="9971236" y="263533"/>
            <a:chExt cx="2045413" cy="399572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F77D98-EAB5-1527-372A-4995BB852AE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9971236" y="263533"/>
              <a:ext cx="1418673" cy="1418672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0F69F1D-6C75-9034-67D3-B79BC3D9E6A9}"/>
                </a:ext>
              </a:extLst>
            </p:cNvPr>
            <p:cNvSpPr/>
            <p:nvPr userDrawn="1"/>
          </p:nvSpPr>
          <p:spPr>
            <a:xfrm rot="16200000">
              <a:off x="11252444" y="4001907"/>
              <a:ext cx="257346" cy="25734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67AAAC-F418-8B55-41B0-7150D22B5402}"/>
                </a:ext>
              </a:extLst>
            </p:cNvPr>
            <p:cNvCxnSpPr/>
            <p:nvPr userDrawn="1"/>
          </p:nvCxnSpPr>
          <p:spPr>
            <a:xfrm rot="16200000">
              <a:off x="10211070" y="2831860"/>
              <a:ext cx="2340095" cy="0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9B1D9F-21B8-4C50-E36E-403EE2663FFB}"/>
                </a:ext>
              </a:extLst>
            </p:cNvPr>
            <p:cNvGrpSpPr/>
            <p:nvPr userDrawn="1"/>
          </p:nvGrpSpPr>
          <p:grpSpPr>
            <a:xfrm rot="10800000">
              <a:off x="10623665" y="886014"/>
              <a:ext cx="1185107" cy="288199"/>
              <a:chOff x="8894527" y="939254"/>
              <a:chExt cx="1185107" cy="288199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FB8BEB0-2E54-AA8A-7D85-D65D3861230B}"/>
                  </a:ext>
                </a:extLst>
              </p:cNvPr>
              <p:cNvGrpSpPr/>
              <p:nvPr userDrawn="1"/>
            </p:nvGrpSpPr>
            <p:grpSpPr>
              <a:xfrm rot="10800000" flipH="1">
                <a:off x="9007751" y="1048720"/>
                <a:ext cx="1071883" cy="178733"/>
                <a:chOff x="10022489" y="4224643"/>
                <a:chExt cx="1071883" cy="178733"/>
              </a:xfrm>
              <a:solidFill>
                <a:schemeClr val="bg1"/>
              </a:solidFill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DC85B5B-625B-6381-BD58-0602B44237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6200000">
                  <a:off x="10022489" y="4224643"/>
                  <a:ext cx="178733" cy="17873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8017172-6913-303A-64DE-6141A4A9A33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94774" y="4228278"/>
                  <a:ext cx="899598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AA468CB-870E-A56A-51B7-DBDEE55FDAB7}"/>
                  </a:ext>
                </a:extLst>
              </p:cNvPr>
              <p:cNvSpPr/>
              <p:nvPr userDrawn="1"/>
            </p:nvSpPr>
            <p:spPr>
              <a:xfrm rot="16200000">
                <a:off x="8894527" y="939254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095DCDE-D4CC-22D2-2115-C24AC0968F48}"/>
                </a:ext>
              </a:extLst>
            </p:cNvPr>
            <p:cNvGrpSpPr/>
            <p:nvPr userDrawn="1"/>
          </p:nvGrpSpPr>
          <p:grpSpPr>
            <a:xfrm flipV="1">
              <a:off x="11376364" y="2083741"/>
              <a:ext cx="640285" cy="1782396"/>
              <a:chOff x="10971023" y="1442323"/>
              <a:chExt cx="640285" cy="178239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8189201-E81A-6014-8CBE-DC0EB0ED84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0971023" y="2883392"/>
                <a:ext cx="341327" cy="34132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C72B2C6-2738-B4B1-46F3-A57A18E762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>
                <a:off x="10963102" y="2542452"/>
                <a:ext cx="69448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B74CA33-1FB0-705F-E8E3-9C6F2EBAA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1308792" y="2075008"/>
                <a:ext cx="125027" cy="12502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A13893A-F746-1A4E-3356-70DBA61D28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>
                <a:off x="10609515" y="2441104"/>
                <a:ext cx="115160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3E3F34F-3902-AE63-EC15-252C7E6D48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1182213" y="1553614"/>
                <a:ext cx="316510" cy="31651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8F3203D-7CB7-9E4B-B997-7EA259B6592A}"/>
                  </a:ext>
                </a:extLst>
              </p:cNvPr>
              <p:cNvSpPr/>
              <p:nvPr userDrawn="1"/>
            </p:nvSpPr>
            <p:spPr>
              <a:xfrm rot="16200000">
                <a:off x="11476989" y="1442323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C2F764A-5A33-B6B2-40FA-F71EF5D3E0BC}"/>
                  </a:ext>
                </a:extLst>
              </p:cNvPr>
              <p:cNvSpPr/>
              <p:nvPr userDrawn="1"/>
            </p:nvSpPr>
            <p:spPr>
              <a:xfrm rot="16200000">
                <a:off x="11424526" y="1981415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kern="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</p:grpSp>
      <p:pic>
        <p:nvPicPr>
          <p:cNvPr id="31" name="Picture 30" descr="Text  Description automatically generated">
            <a:extLst>
              <a:ext uri="{FF2B5EF4-FFF2-40B4-BE49-F238E27FC236}">
                <a16:creationId xmlns:a16="http://schemas.microsoft.com/office/drawing/2014/main" id="{530E12BB-3666-20F5-477D-A321A4C914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91" y="6165902"/>
            <a:ext cx="2412221" cy="669658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D82040-1458-F1A2-F33E-64BDCB8FC33D}"/>
              </a:ext>
            </a:extLst>
          </p:cNvPr>
          <p:cNvCxnSpPr>
            <a:cxnSpLocks/>
          </p:cNvCxnSpPr>
          <p:nvPr userDrawn="1"/>
        </p:nvCxnSpPr>
        <p:spPr>
          <a:xfrm>
            <a:off x="3545457" y="6585391"/>
            <a:ext cx="597919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Slide Number">
            <a:extLst>
              <a:ext uri="{FF2B5EF4-FFF2-40B4-BE49-F238E27FC236}">
                <a16:creationId xmlns:a16="http://schemas.microsoft.com/office/drawing/2014/main" id="{35FB0357-3C7A-1933-8A24-4A57ACF8E8C3}"/>
              </a:ext>
            </a:extLst>
          </p:cNvPr>
          <p:cNvSpPr txBox="1">
            <a:spLocks/>
          </p:cNvSpPr>
          <p:nvPr userDrawn="1"/>
        </p:nvSpPr>
        <p:spPr>
          <a:xfrm>
            <a:off x="609600" y="6436841"/>
            <a:ext cx="3763384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>
                <a:solidFill>
                  <a:srgbClr val="002F3B"/>
                </a:solidFill>
                <a:uLnTx/>
              </a:defRPr>
            </a:pPr>
            <a:endParaRPr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AED4DB01-2617-19E1-FD20-BAE20C4597C8}"/>
              </a:ext>
            </a:extLst>
          </p:cNvPr>
          <p:cNvSpPr txBox="1">
            <a:spLocks/>
          </p:cNvSpPr>
          <p:nvPr userDrawn="1"/>
        </p:nvSpPr>
        <p:spPr>
          <a:xfrm>
            <a:off x="3342037" y="-1"/>
            <a:ext cx="5482785" cy="66432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wrap="square" lIns="45719" rIns="45719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>
                <a:solidFill>
                  <a:schemeClr val="bg1"/>
                </a:solidFill>
                <a:uLnTx/>
                <a:latin typeface="Arial"/>
                <a:cs typeface="Arial"/>
                <a:sym typeface="Arial"/>
              </a:defRPr>
            </a:pPr>
            <a:endParaRPr kumimoji="0" sz="1200" b="0" i="0" u="none" strike="noStrike" kern="0" cap="none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llo sans BLACK" panose="02000500000000000000" pitchFamily="2" charset="0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72790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Body Slide (shift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1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E51B2DC-1CDA-96B8-10BF-F11AC2334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91" y="6165902"/>
            <a:ext cx="2412221" cy="6696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9EC84A-834A-7C05-4652-6766D3CA9A20}"/>
              </a:ext>
            </a:extLst>
          </p:cNvPr>
          <p:cNvCxnSpPr>
            <a:cxnSpLocks/>
          </p:cNvCxnSpPr>
          <p:nvPr userDrawn="1"/>
        </p:nvCxnSpPr>
        <p:spPr>
          <a:xfrm>
            <a:off x="3545457" y="6585391"/>
            <a:ext cx="597919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lide Number">
            <a:extLst>
              <a:ext uri="{FF2B5EF4-FFF2-40B4-BE49-F238E27FC236}">
                <a16:creationId xmlns:a16="http://schemas.microsoft.com/office/drawing/2014/main" id="{3743D94F-00A2-3886-9EEB-9345209CE4F0}"/>
              </a:ext>
            </a:extLst>
          </p:cNvPr>
          <p:cNvSpPr txBox="1">
            <a:spLocks/>
          </p:cNvSpPr>
          <p:nvPr userDrawn="1"/>
        </p:nvSpPr>
        <p:spPr>
          <a:xfrm>
            <a:off x="609600" y="6436841"/>
            <a:ext cx="3763384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F3B"/>
                </a:solidFill>
                <a:effectLst/>
                <a:uLnTx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rPr>
              <a:t>Completing the New Mexico Broadband Highway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16FE64-42E6-0964-3793-09D537D18872}"/>
              </a:ext>
            </a:extLst>
          </p:cNvPr>
          <p:cNvGrpSpPr/>
          <p:nvPr userDrawn="1"/>
        </p:nvGrpSpPr>
        <p:grpSpPr>
          <a:xfrm>
            <a:off x="10146587" y="-1"/>
            <a:ext cx="2045413" cy="3995720"/>
            <a:chOff x="9971236" y="263533"/>
            <a:chExt cx="2045413" cy="39957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B72B4F8-19F8-9280-6EF6-4CB44918A56F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9971236" y="263533"/>
              <a:ext cx="1418673" cy="1418672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F195871-FC18-7FE7-48AB-8C59D7DFDB0B}"/>
                </a:ext>
              </a:extLst>
            </p:cNvPr>
            <p:cNvSpPr/>
            <p:nvPr userDrawn="1"/>
          </p:nvSpPr>
          <p:spPr>
            <a:xfrm rot="16200000">
              <a:off x="11252444" y="4001907"/>
              <a:ext cx="257346" cy="25734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73E6FE0-40A1-66FC-FE20-43561FB0F82D}"/>
                </a:ext>
              </a:extLst>
            </p:cNvPr>
            <p:cNvCxnSpPr/>
            <p:nvPr userDrawn="1"/>
          </p:nvCxnSpPr>
          <p:spPr>
            <a:xfrm rot="16200000">
              <a:off x="10211070" y="2831860"/>
              <a:ext cx="2340095" cy="0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4A30F61-7EDF-CDAC-DB14-2504E4B97DAD}"/>
                </a:ext>
              </a:extLst>
            </p:cNvPr>
            <p:cNvGrpSpPr/>
            <p:nvPr userDrawn="1"/>
          </p:nvGrpSpPr>
          <p:grpSpPr>
            <a:xfrm rot="10800000">
              <a:off x="10623665" y="886014"/>
              <a:ext cx="1185107" cy="288199"/>
              <a:chOff x="8894527" y="939254"/>
              <a:chExt cx="1185107" cy="288199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BE3E1B0-7567-C6E9-5F37-5C2600E1E900}"/>
                  </a:ext>
                </a:extLst>
              </p:cNvPr>
              <p:cNvGrpSpPr/>
              <p:nvPr userDrawn="1"/>
            </p:nvGrpSpPr>
            <p:grpSpPr>
              <a:xfrm rot="10800000" flipH="1">
                <a:off x="9007751" y="1048720"/>
                <a:ext cx="1071883" cy="178733"/>
                <a:chOff x="10022489" y="4224643"/>
                <a:chExt cx="1071883" cy="178733"/>
              </a:xfrm>
              <a:solidFill>
                <a:schemeClr val="bg1"/>
              </a:solidFill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5C8C2023-8779-8DA9-76AF-E08FC3F1EC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6200000">
                  <a:off x="10022489" y="4224643"/>
                  <a:ext cx="178733" cy="17873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7DBBFEC3-36A0-36CA-7CA0-678E94871A1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94774" y="4228278"/>
                  <a:ext cx="899598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7571568-DB10-8F79-D9C8-C4AD282FF1C8}"/>
                  </a:ext>
                </a:extLst>
              </p:cNvPr>
              <p:cNvSpPr/>
              <p:nvPr userDrawn="1"/>
            </p:nvSpPr>
            <p:spPr>
              <a:xfrm rot="16200000">
                <a:off x="8894527" y="939254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76FCB81-339C-315E-80F8-F2EF1E9EBDFE}"/>
                </a:ext>
              </a:extLst>
            </p:cNvPr>
            <p:cNvGrpSpPr/>
            <p:nvPr userDrawn="1"/>
          </p:nvGrpSpPr>
          <p:grpSpPr>
            <a:xfrm flipV="1">
              <a:off x="11376364" y="2083741"/>
              <a:ext cx="640285" cy="1782396"/>
              <a:chOff x="10971023" y="1442323"/>
              <a:chExt cx="640285" cy="1782396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D631CCE-621C-B3CB-C41B-525FB053C0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0971023" y="2883392"/>
                <a:ext cx="341327" cy="34132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D06CA29-4A32-2BF9-5B96-8B815A97A8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>
                <a:off x="10963102" y="2542452"/>
                <a:ext cx="69448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0AA91A9-ED2C-A190-EF96-015E874475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1308792" y="2075008"/>
                <a:ext cx="125027" cy="12502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F62E399-3FA2-FE35-26FB-DC135CC394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>
                <a:off x="10609515" y="2441104"/>
                <a:ext cx="1151604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FBD6736-6F13-AB49-5714-450CF38727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 flipV="1">
                <a:off x="11182213" y="1553614"/>
                <a:ext cx="316510" cy="31651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7AFB994-14E6-C081-E928-DC97E4D6D51F}"/>
                  </a:ext>
                </a:extLst>
              </p:cNvPr>
              <p:cNvSpPr/>
              <p:nvPr userDrawn="1"/>
            </p:nvSpPr>
            <p:spPr>
              <a:xfrm rot="16200000">
                <a:off x="11476989" y="1442323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7345587-81EF-D817-CB20-A9AAF9CCCF99}"/>
                  </a:ext>
                </a:extLst>
              </p:cNvPr>
              <p:cNvSpPr/>
              <p:nvPr userDrawn="1"/>
            </p:nvSpPr>
            <p:spPr>
              <a:xfrm rot="16200000">
                <a:off x="11424526" y="1981415"/>
                <a:ext cx="134319" cy="134319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Franklin Gothic Book"/>
                  <a:cs typeface="Franklin Gothic Book"/>
                  <a:sym typeface="Franklin Gothic Book"/>
                </a:endParaRPr>
              </a:p>
            </p:txBody>
          </p:sp>
        </p:grpSp>
      </p:grpSp>
      <p:sp>
        <p:nvSpPr>
          <p:cNvPr id="32" name="Slide Number">
            <a:extLst>
              <a:ext uri="{FF2B5EF4-FFF2-40B4-BE49-F238E27FC236}">
                <a16:creationId xmlns:a16="http://schemas.microsoft.com/office/drawing/2014/main" id="{E9B380B9-D909-2075-B6E3-316C4E878186}"/>
              </a:ext>
            </a:extLst>
          </p:cNvPr>
          <p:cNvSpPr txBox="1">
            <a:spLocks/>
          </p:cNvSpPr>
          <p:nvPr userDrawn="1"/>
        </p:nvSpPr>
        <p:spPr>
          <a:xfrm>
            <a:off x="3342037" y="-1"/>
            <a:ext cx="5482785" cy="66432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wrap="square" lIns="45719" rIns="45719" anchor="ctr">
            <a:normAutofit fontScale="775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Completing the NM Broadband Highway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llo sans BLACK" panose="02000500000000000000" pitchFamily="2" charset="0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655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m.benton.org/ls/click?upn=ww5mSnL-2Bk61fSYAxgdj7Ag9eHmDcYIP0fymYzT-2BHFcjZwZG5-2BxtPfcMZ-2B1-2B1LFMwpwfzIxGXwoACndRZFSeeJ9G5-2B5QMmo3ux2n7R9XRDA2IV0XPjlnrcLe-2FiClAcLdf-2BgMBBStvYlNN83gkT-2FXdJp-2Finel5w6juHnJTH3S42HMd8EMuQvS9tXn-2BHp891yZLqDZ__5fL-2BdZKd8ocMNHc9SFg5ehj75c2Qz6kgAgI4pSmv-2FeVfG4ESLpDhq9Y0N7uWm6RvZrBWmD9m5lhMQIbVKoKRdfy0oDGlb-2FTjjC0vzmvVgLmjmnhIgscq3OllwnND5WRI1yRtXV91ohdZvvVHJPqswqoF99qpZyt1kRrCHg5-2BOEdJtO0nme-2BcL4e6sFK8ME1uTPz0UDvz07GM5KjgmE5b2iJx0XS4mKLZcPG9so8A2lKireiMel8yBy0Gd79BdeBa3uJwkAyl9p03C9OXCX3xGyWhbZqTslEbdK-2F9M-2ByuR-2BQ22tQPxG3Y0mSzhgXm4qn5N3Ie7jZP6vJh5-2BQcetSl1O5fzAK6I8-2FHqEDqZTNNYjZ9I5UUSn-2FwbcFc72aDy16q-2Bcb-2BzggYDpyzoNGAHITcvCOonioM7rCrxFfUxo8lUTXZrFefvMFSi3KvCsPCF9ezgiAEFPTP29cDEaAZW0GhUwpEIODl1KA86aLSVQz3C5OwhyBRu-2FV2MVhNdmX-2Fpc1a6AJUmAubeGlgEtMXlK1Mh2USjmEwUO4uENvI-2Fw6FEF-2BjowNrdEY7j5U-2BXDdgEsE6vS8moRR-2FXSotvC2vnLOtCH4JSHfuUAIj145W2ujxzQqeUY2a-2BI211bWv8s2jriyTGami4jnXrjEre0DYiC6e8HQX0HuFH5dWwh9LeQgSygGNqq25JrEucn-2FwHOCzYWkGeLHM-2Bj21eMqhtN1LYA6qXRU1A-2Fq9tqSSY01FvJOxHrwX5mNizQDgEf4QkmaCPzwU-2F-2FXFtbLgkxQwSDyO8UJkUCRB5UfAqeb9KmdZudv2hmbZVkseti-2Fb878BVJp5TKai0NAglmvPuH5oOVA0hyk1tNFgLX07G8eP7LtG4Ri-2BO02jgUAZ86p5dWWwaTI0SNn5xaALYvjGix-2FhDP7YwfqJkuPxA5y4h9IumJYOLg3C3qsGM23g9NFlagMAJ-2B-2FcBalNogm0TUvxv50Up9ZqBTNrgNZjW3G2cNRiaWhOHLhnuGiFBgLOuWd4w3xc7DWrAi6c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-136623" y="10544"/>
            <a:ext cx="12192001" cy="6858001"/>
          </a:xfrm>
          <a:prstGeom prst="rect">
            <a:avLst/>
          </a:prstGeom>
          <a:solidFill>
            <a:schemeClr val="accent1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dirty="0"/>
          </a:p>
        </p:txBody>
      </p:sp>
      <p:grpSp>
        <p:nvGrpSpPr>
          <p:cNvPr id="5" name="Slide Number"/>
          <p:cNvGrpSpPr/>
          <p:nvPr/>
        </p:nvGrpSpPr>
        <p:grpSpPr>
          <a:xfrm>
            <a:off x="3342037" y="-2"/>
            <a:ext cx="5482786" cy="664327"/>
            <a:chOff x="0" y="0"/>
            <a:chExt cx="5482785" cy="664325"/>
          </a:xfrm>
        </p:grpSpPr>
        <p:sp>
          <p:nvSpPr>
            <p:cNvPr id="3" name="Rectangle"/>
            <p:cNvSpPr/>
            <p:nvPr/>
          </p:nvSpPr>
          <p:spPr>
            <a:xfrm>
              <a:off x="-1" y="-1"/>
              <a:ext cx="5482787" cy="66432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solidFill>
                    <a:schemeClr val="accent1">
                      <a:lumOff val="44000"/>
                    </a:schemeClr>
                  </a:solidFill>
                  <a:latin typeface="Hallo sans BLACK"/>
                  <a:ea typeface="Hallo sans BLACK"/>
                  <a:cs typeface="Hallo sans BLACK"/>
                  <a:sym typeface="Hallo sans BLACK"/>
                </a:defRPr>
              </a:pPr>
              <a:endParaRPr dirty="0"/>
            </a:p>
          </p:txBody>
        </p:sp>
        <p:sp>
          <p:nvSpPr>
            <p:cNvPr id="4" name="Stakeholder Outreach"/>
            <p:cNvSpPr txBox="1"/>
            <p:nvPr/>
          </p:nvSpPr>
          <p:spPr>
            <a:xfrm>
              <a:off x="-1" y="0"/>
              <a:ext cx="5482787" cy="664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rmAutofit fontScale="92500"/>
            </a:bodyPr>
            <a:lstStyle>
              <a:lvl1pPr algn="ctr">
                <a:defRPr sz="3000">
                  <a:solidFill>
                    <a:schemeClr val="accent1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Proyección de Los Participantes </a:t>
              </a:r>
            </a:p>
          </p:txBody>
        </p:sp>
      </p:grpSp>
      <p:grpSp>
        <p:nvGrpSpPr>
          <p:cNvPr id="25" name="Group 23"/>
          <p:cNvGrpSpPr/>
          <p:nvPr/>
        </p:nvGrpSpPr>
        <p:grpSpPr>
          <a:xfrm>
            <a:off x="-88671" y="908988"/>
            <a:ext cx="4762433" cy="5076672"/>
            <a:chOff x="0" y="0"/>
            <a:chExt cx="4762432" cy="5076670"/>
          </a:xfrm>
        </p:grpSpPr>
        <p:sp>
          <p:nvSpPr>
            <p:cNvPr id="6" name="Straight Connector 24"/>
            <p:cNvSpPr/>
            <p:nvPr/>
          </p:nvSpPr>
          <p:spPr>
            <a:xfrm flipV="1">
              <a:off x="0" y="2888307"/>
              <a:ext cx="2002028" cy="2188364"/>
            </a:xfrm>
            <a:prstGeom prst="line">
              <a:avLst/>
            </a:prstGeom>
            <a:solidFill>
              <a:schemeClr val="accent3"/>
            </a:solidFill>
            <a:ln w="571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7" name="Oval 25"/>
            <p:cNvSpPr/>
            <p:nvPr/>
          </p:nvSpPr>
          <p:spPr>
            <a:xfrm>
              <a:off x="1881269" y="2731033"/>
              <a:ext cx="241517" cy="263995"/>
            </a:xfrm>
            <a:prstGeom prst="ellipse">
              <a:avLst/>
            </a:prstGeom>
            <a:solidFill>
              <a:schemeClr val="accent3"/>
            </a:solidFill>
            <a:ln w="1270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dirty="0"/>
            </a:p>
          </p:txBody>
        </p:sp>
        <p:sp>
          <p:nvSpPr>
            <p:cNvPr id="8" name="Straight Connector 26"/>
            <p:cNvSpPr/>
            <p:nvPr/>
          </p:nvSpPr>
          <p:spPr>
            <a:xfrm flipV="1">
              <a:off x="1014906" y="359915"/>
              <a:ext cx="610398" cy="667210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9" name="Straight Connector 27"/>
            <p:cNvSpPr/>
            <p:nvPr/>
          </p:nvSpPr>
          <p:spPr>
            <a:xfrm>
              <a:off x="712443" y="1029616"/>
              <a:ext cx="1641439" cy="1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10" name="Straight Connector 28"/>
            <p:cNvSpPr/>
            <p:nvPr/>
          </p:nvSpPr>
          <p:spPr>
            <a:xfrm flipH="1">
              <a:off x="712443" y="1021474"/>
              <a:ext cx="1" cy="3280203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11" name="Straight Connector 29"/>
            <p:cNvSpPr/>
            <p:nvPr/>
          </p:nvSpPr>
          <p:spPr>
            <a:xfrm>
              <a:off x="1619253" y="363644"/>
              <a:ext cx="2544561" cy="1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12" name="Straight Connector 30"/>
            <p:cNvSpPr/>
            <p:nvPr/>
          </p:nvSpPr>
          <p:spPr>
            <a:xfrm flipV="1">
              <a:off x="1738097" y="605218"/>
              <a:ext cx="390542" cy="426891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13" name="Straight Connector 31"/>
            <p:cNvSpPr/>
            <p:nvPr/>
          </p:nvSpPr>
          <p:spPr>
            <a:xfrm>
              <a:off x="2122785" y="608307"/>
              <a:ext cx="2544561" cy="1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14" name="Straight Connector 32"/>
            <p:cNvSpPr/>
            <p:nvPr/>
          </p:nvSpPr>
          <p:spPr>
            <a:xfrm flipV="1">
              <a:off x="3016202" y="63328"/>
              <a:ext cx="274662" cy="300225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15" name="Straight Connector 33"/>
            <p:cNvSpPr/>
            <p:nvPr/>
          </p:nvSpPr>
          <p:spPr>
            <a:xfrm>
              <a:off x="3285694" y="66236"/>
              <a:ext cx="341251" cy="1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16" name="Straight Connector 34"/>
            <p:cNvSpPr/>
            <p:nvPr/>
          </p:nvSpPr>
          <p:spPr>
            <a:xfrm flipH="1" flipV="1">
              <a:off x="2425623" y="1061369"/>
              <a:ext cx="214866" cy="234864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17" name="Straight Connector 35"/>
            <p:cNvSpPr/>
            <p:nvPr/>
          </p:nvSpPr>
          <p:spPr>
            <a:xfrm flipH="1">
              <a:off x="2634291" y="1294418"/>
              <a:ext cx="341251" cy="1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18" name="Oval 36"/>
            <p:cNvSpPr/>
            <p:nvPr/>
          </p:nvSpPr>
          <p:spPr>
            <a:xfrm>
              <a:off x="3542599" y="-1"/>
              <a:ext cx="126057" cy="137791"/>
            </a:xfrm>
            <a:prstGeom prst="ellips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dirty="0"/>
            </a:p>
          </p:txBody>
        </p:sp>
        <p:sp>
          <p:nvSpPr>
            <p:cNvPr id="19" name="Oval 37"/>
            <p:cNvSpPr/>
            <p:nvPr/>
          </p:nvSpPr>
          <p:spPr>
            <a:xfrm>
              <a:off x="4157693" y="285810"/>
              <a:ext cx="126057" cy="137791"/>
            </a:xfrm>
            <a:prstGeom prst="ellips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dirty="0"/>
            </a:p>
          </p:txBody>
        </p:sp>
        <p:sp>
          <p:nvSpPr>
            <p:cNvPr id="20" name="Oval 38"/>
            <p:cNvSpPr/>
            <p:nvPr/>
          </p:nvSpPr>
          <p:spPr>
            <a:xfrm>
              <a:off x="2953173" y="291536"/>
              <a:ext cx="126057" cy="137791"/>
            </a:xfrm>
            <a:prstGeom prst="ellips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dirty="0"/>
            </a:p>
          </p:txBody>
        </p:sp>
        <p:sp>
          <p:nvSpPr>
            <p:cNvPr id="21" name="Oval 39"/>
            <p:cNvSpPr/>
            <p:nvPr/>
          </p:nvSpPr>
          <p:spPr>
            <a:xfrm>
              <a:off x="3304651" y="539412"/>
              <a:ext cx="126057" cy="137791"/>
            </a:xfrm>
            <a:prstGeom prst="ellips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dirty="0"/>
            </a:p>
          </p:txBody>
        </p:sp>
        <p:sp>
          <p:nvSpPr>
            <p:cNvPr id="22" name="Oval 40"/>
            <p:cNvSpPr/>
            <p:nvPr/>
          </p:nvSpPr>
          <p:spPr>
            <a:xfrm>
              <a:off x="2319597" y="958271"/>
              <a:ext cx="126057" cy="137791"/>
            </a:xfrm>
            <a:prstGeom prst="ellips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dirty="0"/>
            </a:p>
          </p:txBody>
        </p:sp>
        <p:sp>
          <p:nvSpPr>
            <p:cNvPr id="23" name="Oval 41"/>
            <p:cNvSpPr/>
            <p:nvPr/>
          </p:nvSpPr>
          <p:spPr>
            <a:xfrm>
              <a:off x="2877589" y="1220416"/>
              <a:ext cx="126057" cy="137791"/>
            </a:xfrm>
            <a:prstGeom prst="ellips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dirty="0"/>
            </a:p>
          </p:txBody>
        </p:sp>
        <p:sp>
          <p:nvSpPr>
            <p:cNvPr id="24" name="Oval 42"/>
            <p:cNvSpPr/>
            <p:nvPr/>
          </p:nvSpPr>
          <p:spPr>
            <a:xfrm>
              <a:off x="4636376" y="537450"/>
              <a:ext cx="126057" cy="137791"/>
            </a:xfrm>
            <a:prstGeom prst="ellips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dirty="0"/>
            </a:p>
          </p:txBody>
        </p:sp>
      </p:grpSp>
      <p:grpSp>
        <p:nvGrpSpPr>
          <p:cNvPr id="40" name="Group 43"/>
          <p:cNvGrpSpPr/>
          <p:nvPr/>
        </p:nvGrpSpPr>
        <p:grpSpPr>
          <a:xfrm>
            <a:off x="8245574" y="4416037"/>
            <a:ext cx="3946426" cy="2391858"/>
            <a:chOff x="0" y="0"/>
            <a:chExt cx="3946424" cy="2391857"/>
          </a:xfrm>
        </p:grpSpPr>
        <p:sp>
          <p:nvSpPr>
            <p:cNvPr id="26" name="Straight Connector 44"/>
            <p:cNvSpPr/>
            <p:nvPr/>
          </p:nvSpPr>
          <p:spPr>
            <a:xfrm flipV="1">
              <a:off x="2159125" y="0"/>
              <a:ext cx="1787300" cy="1845535"/>
            </a:xfrm>
            <a:prstGeom prst="line">
              <a:avLst/>
            </a:prstGeom>
            <a:solidFill>
              <a:schemeClr val="accent3"/>
            </a:solidFill>
            <a:ln w="571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27" name="Oval 45"/>
            <p:cNvSpPr/>
            <p:nvPr/>
          </p:nvSpPr>
          <p:spPr>
            <a:xfrm>
              <a:off x="-1" y="1726610"/>
              <a:ext cx="215613" cy="222639"/>
            </a:xfrm>
            <a:prstGeom prst="ellipse">
              <a:avLst/>
            </a:prstGeom>
            <a:solidFill>
              <a:schemeClr val="accent3"/>
            </a:solidFill>
            <a:ln w="1270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dirty="0"/>
            </a:p>
          </p:txBody>
        </p:sp>
        <p:sp>
          <p:nvSpPr>
            <p:cNvPr id="28" name="Straight Connector 46"/>
            <p:cNvSpPr/>
            <p:nvPr/>
          </p:nvSpPr>
          <p:spPr>
            <a:xfrm>
              <a:off x="215611" y="1837928"/>
              <a:ext cx="1960600" cy="1"/>
            </a:xfrm>
            <a:prstGeom prst="line">
              <a:avLst/>
            </a:prstGeom>
            <a:solidFill>
              <a:schemeClr val="accent3"/>
            </a:solidFill>
            <a:ln w="571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grpSp>
          <p:nvGrpSpPr>
            <p:cNvPr id="31" name="Group 47"/>
            <p:cNvGrpSpPr/>
            <p:nvPr/>
          </p:nvGrpSpPr>
          <p:grpSpPr>
            <a:xfrm>
              <a:off x="2540130" y="139447"/>
              <a:ext cx="149749" cy="1306857"/>
              <a:chOff x="0" y="0"/>
              <a:chExt cx="149747" cy="1306855"/>
            </a:xfrm>
          </p:grpSpPr>
          <p:sp>
            <p:nvSpPr>
              <p:cNvPr id="29" name="Straight Connector 56"/>
              <p:cNvSpPr/>
              <p:nvPr/>
            </p:nvSpPr>
            <p:spPr>
              <a:xfrm flipH="1">
                <a:off x="-1" y="0"/>
                <a:ext cx="149749" cy="154626"/>
              </a:xfrm>
              <a:prstGeom prst="line">
                <a:avLst/>
              </a:prstGeom>
              <a:solidFill>
                <a:schemeClr val="accent3"/>
              </a:solidFill>
              <a:ln w="1905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30" name="Straight Connector 57"/>
              <p:cNvSpPr/>
              <p:nvPr/>
            </p:nvSpPr>
            <p:spPr>
              <a:xfrm flipH="1">
                <a:off x="3044" y="149048"/>
                <a:ext cx="1" cy="1157808"/>
              </a:xfrm>
              <a:prstGeom prst="line">
                <a:avLst/>
              </a:prstGeom>
              <a:solidFill>
                <a:schemeClr val="accent3"/>
              </a:solidFill>
              <a:ln w="1905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dirty="0"/>
              </a:p>
            </p:txBody>
          </p:sp>
        </p:grpSp>
        <p:sp>
          <p:nvSpPr>
            <p:cNvPr id="32" name="Oval 48"/>
            <p:cNvSpPr/>
            <p:nvPr/>
          </p:nvSpPr>
          <p:spPr>
            <a:xfrm>
              <a:off x="2669055" y="41495"/>
              <a:ext cx="112537" cy="116205"/>
            </a:xfrm>
            <a:prstGeom prst="ellips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dirty="0"/>
            </a:p>
          </p:txBody>
        </p:sp>
        <p:sp>
          <p:nvSpPr>
            <p:cNvPr id="33" name="Straight Connector 49"/>
            <p:cNvSpPr/>
            <p:nvPr/>
          </p:nvSpPr>
          <p:spPr>
            <a:xfrm flipH="1" flipV="1">
              <a:off x="866763" y="1837929"/>
              <a:ext cx="285974" cy="295292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34" name="Straight Connector 50"/>
            <p:cNvSpPr/>
            <p:nvPr/>
          </p:nvSpPr>
          <p:spPr>
            <a:xfrm flipH="1">
              <a:off x="1147456" y="2131484"/>
              <a:ext cx="581859" cy="1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35" name="Straight Connector 51"/>
            <p:cNvSpPr/>
            <p:nvPr/>
          </p:nvSpPr>
          <p:spPr>
            <a:xfrm flipH="1" flipV="1">
              <a:off x="1725272" y="2130142"/>
              <a:ext cx="104752" cy="108165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36" name="Straight Connector 52"/>
            <p:cNvSpPr/>
            <p:nvPr/>
          </p:nvSpPr>
          <p:spPr>
            <a:xfrm flipH="1">
              <a:off x="1040874" y="2023320"/>
              <a:ext cx="964848" cy="1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37" name="Straight Connector 53"/>
            <p:cNvSpPr/>
            <p:nvPr/>
          </p:nvSpPr>
          <p:spPr>
            <a:xfrm flipH="1" flipV="1">
              <a:off x="2001681" y="2020635"/>
              <a:ext cx="265182" cy="273822"/>
            </a:xfrm>
            <a:prstGeom prst="lin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38" name="Oval 54"/>
            <p:cNvSpPr/>
            <p:nvPr/>
          </p:nvSpPr>
          <p:spPr>
            <a:xfrm>
              <a:off x="2247569" y="2275653"/>
              <a:ext cx="112537" cy="116205"/>
            </a:xfrm>
            <a:prstGeom prst="ellips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dirty="0"/>
            </a:p>
          </p:txBody>
        </p:sp>
        <p:sp>
          <p:nvSpPr>
            <p:cNvPr id="39" name="Oval 55"/>
            <p:cNvSpPr/>
            <p:nvPr/>
          </p:nvSpPr>
          <p:spPr>
            <a:xfrm>
              <a:off x="1795902" y="2230266"/>
              <a:ext cx="112537" cy="116205"/>
            </a:xfrm>
            <a:prstGeom prst="ellipse">
              <a:avLst/>
            </a:prstGeom>
            <a:solidFill>
              <a:schemeClr val="accent3"/>
            </a:solidFill>
            <a:ln w="19050" cap="flat">
              <a:solidFill>
                <a:srgbClr val="002F3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endParaRPr dirty="0"/>
            </a:p>
          </p:txBody>
        </p:sp>
      </p:grpSp>
      <p:pic>
        <p:nvPicPr>
          <p:cNvPr id="41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559" y="5025068"/>
            <a:ext cx="2889739" cy="129162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600" y="1940942"/>
            <a:ext cx="10972800" cy="149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baseline="0">
          <a:solidFill>
            <a:srgbClr val="3E3E3E"/>
          </a:solidFill>
          <a:uFillTx/>
          <a:latin typeface="Hallo sans BLACK"/>
          <a:ea typeface="Hallo sans BLACK"/>
          <a:cs typeface="Hallo sans BLACK"/>
          <a:sym typeface="Hallo sans BLACK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baseline="0">
          <a:solidFill>
            <a:srgbClr val="3E3E3E"/>
          </a:solidFill>
          <a:uFillTx/>
          <a:latin typeface="Hallo sans BLACK"/>
          <a:ea typeface="Hallo sans BLACK"/>
          <a:cs typeface="Hallo sans BLACK"/>
          <a:sym typeface="Hallo sans BLACK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baseline="0">
          <a:solidFill>
            <a:srgbClr val="3E3E3E"/>
          </a:solidFill>
          <a:uFillTx/>
          <a:latin typeface="Hallo sans BLACK"/>
          <a:ea typeface="Hallo sans BLACK"/>
          <a:cs typeface="Hallo sans BLACK"/>
          <a:sym typeface="Hallo sans BLACK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baseline="0">
          <a:solidFill>
            <a:srgbClr val="3E3E3E"/>
          </a:solidFill>
          <a:uFillTx/>
          <a:latin typeface="Hallo sans BLACK"/>
          <a:ea typeface="Hallo sans BLACK"/>
          <a:cs typeface="Hallo sans BLACK"/>
          <a:sym typeface="Hallo sans BLACK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baseline="0">
          <a:solidFill>
            <a:srgbClr val="3E3E3E"/>
          </a:solidFill>
          <a:uFillTx/>
          <a:latin typeface="Hallo sans BLACK"/>
          <a:ea typeface="Hallo sans BLACK"/>
          <a:cs typeface="Hallo sans BLACK"/>
          <a:sym typeface="Hallo sans BLACK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baseline="0">
          <a:solidFill>
            <a:srgbClr val="3E3E3E"/>
          </a:solidFill>
          <a:uFillTx/>
          <a:latin typeface="Hallo sans BLACK"/>
          <a:ea typeface="Hallo sans BLACK"/>
          <a:cs typeface="Hallo sans BLACK"/>
          <a:sym typeface="Hallo sans BLACK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baseline="0">
          <a:solidFill>
            <a:srgbClr val="3E3E3E"/>
          </a:solidFill>
          <a:uFillTx/>
          <a:latin typeface="Hallo sans BLACK"/>
          <a:ea typeface="Hallo sans BLACK"/>
          <a:cs typeface="Hallo sans BLACK"/>
          <a:sym typeface="Hallo sans BLACK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baseline="0">
          <a:solidFill>
            <a:srgbClr val="3E3E3E"/>
          </a:solidFill>
          <a:uFillTx/>
          <a:latin typeface="Hallo sans BLACK"/>
          <a:ea typeface="Hallo sans BLACK"/>
          <a:cs typeface="Hallo sans BLACK"/>
          <a:sym typeface="Hallo sans BLACK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baseline="0">
          <a:solidFill>
            <a:srgbClr val="3E3E3E"/>
          </a:solidFill>
          <a:uFillTx/>
          <a:latin typeface="Hallo sans BLACK"/>
          <a:ea typeface="Hallo sans BLACK"/>
          <a:cs typeface="Hallo sans BLACK"/>
          <a:sym typeface="Hallo sans BLACK"/>
        </a:defRPr>
      </a:lvl9pPr>
    </p:titleStyle>
    <p:bodyStyle>
      <a:lvl1pPr marL="0" marR="0" indent="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200" b="0" i="0" u="none" strike="noStrike" cap="none" baseline="0">
          <a:solidFill>
            <a:srgbClr val="3E3E3E"/>
          </a:solidFill>
          <a:uFillTx/>
          <a:latin typeface="Hallo sans  "/>
          <a:ea typeface="Hallo sans  "/>
          <a:cs typeface="Hallo sans  "/>
          <a:sym typeface="Hallo sans  "/>
        </a:defRPr>
      </a:lvl1pPr>
      <a:lvl2pPr marL="762000" marR="0" indent="-3048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baseline="0">
          <a:solidFill>
            <a:srgbClr val="3E3E3E"/>
          </a:solidFill>
          <a:uFillTx/>
          <a:latin typeface="Hallo sans  "/>
          <a:ea typeface="Hallo sans  "/>
          <a:cs typeface="Hallo sans  "/>
          <a:sym typeface="Hallo sans  "/>
        </a:defRPr>
      </a:lvl2pPr>
      <a:lvl3pPr marL="1280160" marR="0" indent="-36576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baseline="0">
          <a:solidFill>
            <a:srgbClr val="3E3E3E"/>
          </a:solidFill>
          <a:uFillTx/>
          <a:latin typeface="Hallo sans  "/>
          <a:ea typeface="Hallo sans  "/>
          <a:cs typeface="Hallo sans  "/>
          <a:sym typeface="Hallo sans  "/>
        </a:defRPr>
      </a:lvl3pPr>
      <a:lvl4pPr marL="1778000" marR="0" indent="-4064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baseline="0">
          <a:solidFill>
            <a:srgbClr val="3E3E3E"/>
          </a:solidFill>
          <a:uFillTx/>
          <a:latin typeface="Hallo sans  "/>
          <a:ea typeface="Hallo sans  "/>
          <a:cs typeface="Hallo sans  "/>
          <a:sym typeface="Hallo sans  "/>
        </a:defRPr>
      </a:lvl4pPr>
      <a:lvl5pPr marL="2235200" marR="0" indent="-4064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baseline="0">
          <a:solidFill>
            <a:srgbClr val="3E3E3E"/>
          </a:solidFill>
          <a:uFillTx/>
          <a:latin typeface="Hallo sans  "/>
          <a:ea typeface="Hallo sans  "/>
          <a:cs typeface="Hallo sans  "/>
          <a:sym typeface="Hallo sans  "/>
        </a:defRPr>
      </a:lvl5pPr>
      <a:lvl6pPr marL="2692400" marR="0" indent="-4064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baseline="0">
          <a:solidFill>
            <a:srgbClr val="3E3E3E"/>
          </a:solidFill>
          <a:uFillTx/>
          <a:latin typeface="Hallo sans  "/>
          <a:ea typeface="Hallo sans  "/>
          <a:cs typeface="Hallo sans  "/>
          <a:sym typeface="Hallo sans  "/>
        </a:defRPr>
      </a:lvl6pPr>
      <a:lvl7pPr marL="3149600" marR="0" indent="-4064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baseline="0">
          <a:solidFill>
            <a:srgbClr val="3E3E3E"/>
          </a:solidFill>
          <a:uFillTx/>
          <a:latin typeface="Hallo sans  "/>
          <a:ea typeface="Hallo sans  "/>
          <a:cs typeface="Hallo sans  "/>
          <a:sym typeface="Hallo sans  "/>
        </a:defRPr>
      </a:lvl7pPr>
      <a:lvl8pPr marL="3606800" marR="0" indent="-4064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baseline="0">
          <a:solidFill>
            <a:srgbClr val="3E3E3E"/>
          </a:solidFill>
          <a:uFillTx/>
          <a:latin typeface="Hallo sans  "/>
          <a:ea typeface="Hallo sans  "/>
          <a:cs typeface="Hallo sans  "/>
          <a:sym typeface="Hallo sans  "/>
        </a:defRPr>
      </a:lvl8pPr>
      <a:lvl9pPr marL="4064000" marR="0" indent="-4064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baseline="0">
          <a:solidFill>
            <a:srgbClr val="3E3E3E"/>
          </a:solidFill>
          <a:uFillTx/>
          <a:latin typeface="Hallo sans  "/>
          <a:ea typeface="Hallo sans  "/>
          <a:cs typeface="Hallo sans  "/>
          <a:sym typeface="Hallo sans  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baseline="0">
          <a:solidFill>
            <a:schemeClr val="tx1"/>
          </a:solidFill>
          <a:uFillTx/>
          <a:latin typeface="+mn-lt"/>
          <a:ea typeface="+mn-ea"/>
          <a:cs typeface="+mn-cs"/>
          <a:sym typeface="Nunito San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baseline="0">
          <a:solidFill>
            <a:schemeClr val="tx1"/>
          </a:solidFill>
          <a:uFillTx/>
          <a:latin typeface="+mn-lt"/>
          <a:ea typeface="+mn-ea"/>
          <a:cs typeface="+mn-cs"/>
          <a:sym typeface="Nunito San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baseline="0">
          <a:solidFill>
            <a:schemeClr val="tx1"/>
          </a:solidFill>
          <a:uFillTx/>
          <a:latin typeface="+mn-lt"/>
          <a:ea typeface="+mn-ea"/>
          <a:cs typeface="+mn-cs"/>
          <a:sym typeface="Nunito San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baseline="0">
          <a:solidFill>
            <a:schemeClr val="tx1"/>
          </a:solidFill>
          <a:uFillTx/>
          <a:latin typeface="+mn-lt"/>
          <a:ea typeface="+mn-ea"/>
          <a:cs typeface="+mn-cs"/>
          <a:sym typeface="Nunito San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baseline="0">
          <a:solidFill>
            <a:schemeClr val="tx1"/>
          </a:solidFill>
          <a:uFillTx/>
          <a:latin typeface="+mn-lt"/>
          <a:ea typeface="+mn-ea"/>
          <a:cs typeface="+mn-cs"/>
          <a:sym typeface="Nunito San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baseline="0">
          <a:solidFill>
            <a:schemeClr val="tx1"/>
          </a:solidFill>
          <a:uFillTx/>
          <a:latin typeface="+mn-lt"/>
          <a:ea typeface="+mn-ea"/>
          <a:cs typeface="+mn-cs"/>
          <a:sym typeface="Nunito San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baseline="0">
          <a:solidFill>
            <a:schemeClr val="tx1"/>
          </a:solidFill>
          <a:uFillTx/>
          <a:latin typeface="+mn-lt"/>
          <a:ea typeface="+mn-ea"/>
          <a:cs typeface="+mn-cs"/>
          <a:sym typeface="Nunito San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baseline="0">
          <a:solidFill>
            <a:schemeClr val="tx1"/>
          </a:solidFill>
          <a:uFillTx/>
          <a:latin typeface="+mn-lt"/>
          <a:ea typeface="+mn-ea"/>
          <a:cs typeface="+mn-cs"/>
          <a:sym typeface="Nunito San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baseline="0">
          <a:solidFill>
            <a:schemeClr val="tx1"/>
          </a:solidFill>
          <a:uFillTx/>
          <a:latin typeface="+mn-lt"/>
          <a:ea typeface="+mn-ea"/>
          <a:cs typeface="+mn-cs"/>
          <a:sym typeface="Nunito San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D2C60B-1DF8-5F4C-2D98-6F71B8BA1D9F}"/>
              </a:ext>
            </a:extLst>
          </p:cNvPr>
          <p:cNvSpPr/>
          <p:nvPr userDrawn="1"/>
        </p:nvSpPr>
        <p:spPr>
          <a:xfrm>
            <a:off x="-88671" y="27177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800" b="0" i="0" u="none" strike="noStrike" kern="0" cap="none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8" name="Title Text">
            <a:extLst>
              <a:ext uri="{FF2B5EF4-FFF2-40B4-BE49-F238E27FC236}">
                <a16:creationId xmlns:a16="http://schemas.microsoft.com/office/drawing/2014/main" id="{D11C0867-7550-1204-3404-721597764C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192289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Click To Add Content</a:t>
            </a:r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9A2CE594-8608-24B4-FEF1-079EADB23E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" y="3792072"/>
            <a:ext cx="10972800" cy="532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Chapter Subheading Text Here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DEBAE62-4FF7-2429-F5DE-6EB2F5976C72}"/>
              </a:ext>
            </a:extLst>
          </p:cNvPr>
          <p:cNvSpPr txBox="1">
            <a:spLocks/>
          </p:cNvSpPr>
          <p:nvPr userDrawn="1"/>
        </p:nvSpPr>
        <p:spPr>
          <a:xfrm>
            <a:off x="3342037" y="-1"/>
            <a:ext cx="5482785" cy="66432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wrap="square" lIns="45719" rIns="45719" anchor="ctr">
            <a:normAutofit fontScale="775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>
                <a:solidFill>
                  <a:schemeClr val="bg1"/>
                </a:solidFill>
                <a:uLnTx/>
                <a:latin typeface="Arial"/>
                <a:cs typeface="Arial"/>
                <a:sym typeface="Arial"/>
              </a:defRPr>
            </a:pPr>
            <a:r>
              <a:rPr dirty="0"/>
              <a:t>Completando la Carretera de Banda Ancha de NM</a:t>
            </a:r>
            <a:endParaRPr kumimoji="0" sz="1200" b="0" i="0" u="none" strike="noStrike" kern="0" cap="none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llo sans BLACK" panose="02000500000000000000" pitchFamily="2" charset="0"/>
              <a:ea typeface="+mj-ea"/>
              <a:cs typeface="+mj-cs"/>
              <a:sym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D6C899-D466-4392-62DC-3B3CFF39D81F}"/>
              </a:ext>
            </a:extLst>
          </p:cNvPr>
          <p:cNvGrpSpPr/>
          <p:nvPr userDrawn="1"/>
        </p:nvGrpSpPr>
        <p:grpSpPr>
          <a:xfrm>
            <a:off x="-88671" y="908989"/>
            <a:ext cx="4762433" cy="5076670"/>
            <a:chOff x="-249068" y="637380"/>
            <a:chExt cx="5074588" cy="4948818"/>
          </a:xfrm>
          <a:solidFill>
            <a:schemeClr val="accent3"/>
          </a:solidFill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44C40FF-B2E5-7016-2A8D-9C0DCD406F6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249068" y="3452947"/>
              <a:ext cx="2133251" cy="2133251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996B22-B7A7-DBE3-DF27-10742E809597}"/>
                </a:ext>
              </a:extLst>
            </p:cNvPr>
            <p:cNvSpPr/>
            <p:nvPr userDrawn="1"/>
          </p:nvSpPr>
          <p:spPr>
            <a:xfrm>
              <a:off x="1755510" y="3299635"/>
              <a:ext cx="257346" cy="257346"/>
            </a:xfrm>
            <a:prstGeom prst="ellipse">
              <a:avLst/>
            </a:prstGeom>
            <a:grpFill/>
            <a:ln w="127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5BB267F-3968-6011-E7D7-632B6F050A0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32361" y="988231"/>
              <a:ext cx="650406" cy="650406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121FB84-7E25-66BB-C2C0-CEB5B03112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0073" y="1641066"/>
              <a:ext cx="1749027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F9AAF4C-4FB7-C901-3556-C764F272BD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0073" y="1633129"/>
              <a:ext cx="0" cy="3197594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FA6BE16-407A-86A9-1D5A-06146149CA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76320" y="991866"/>
              <a:ext cx="271134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48E2489-150C-B9DA-9D99-18DB2D288F0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602954" y="1227356"/>
              <a:ext cx="416140" cy="41614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80ACC7E-67EA-A856-47F2-9F31CB2624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12856" y="1230368"/>
              <a:ext cx="271134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DDF6993-0AC0-2B59-EE5E-E3991F94B56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964832" y="699113"/>
              <a:ext cx="292664" cy="292664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EFD8045-F158-906B-39ED-7B987D6F80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51988" y="701948"/>
              <a:ext cx="363618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C488FD6-A50F-9A8A-29E7-60B5ECEC4ACE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335543" y="1672019"/>
              <a:ext cx="228949" cy="228949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E0950E7-5C4D-C17C-4E6D-F54660B5A42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557888" y="1899200"/>
              <a:ext cx="363618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EE9728B-0245-ABCC-B15A-75D6B788D3CD}"/>
                </a:ext>
              </a:extLst>
            </p:cNvPr>
            <p:cNvSpPr/>
            <p:nvPr userDrawn="1"/>
          </p:nvSpPr>
          <p:spPr>
            <a:xfrm>
              <a:off x="3525732" y="637380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77231C9-344A-D975-7E20-BBB3D527545A}"/>
                </a:ext>
              </a:extLst>
            </p:cNvPr>
            <p:cNvSpPr/>
            <p:nvPr userDrawn="1"/>
          </p:nvSpPr>
          <p:spPr>
            <a:xfrm>
              <a:off x="4181143" y="915993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492E7EB-64FE-EE41-DF83-556D689619C4}"/>
                </a:ext>
              </a:extLst>
            </p:cNvPr>
            <p:cNvSpPr/>
            <p:nvPr userDrawn="1"/>
          </p:nvSpPr>
          <p:spPr>
            <a:xfrm>
              <a:off x="2897672" y="921574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3F64324-14BF-485A-44E8-23C1F15A57C8}"/>
                </a:ext>
              </a:extLst>
            </p:cNvPr>
            <p:cNvSpPr/>
            <p:nvPr userDrawn="1"/>
          </p:nvSpPr>
          <p:spPr>
            <a:xfrm>
              <a:off x="3272188" y="1163208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E1D9A94-6F28-E88A-6FA7-3C5788A97393}"/>
                </a:ext>
              </a:extLst>
            </p:cNvPr>
            <p:cNvSpPr/>
            <p:nvPr userDrawn="1"/>
          </p:nvSpPr>
          <p:spPr>
            <a:xfrm>
              <a:off x="2222568" y="1571518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40C2A2F-AFD1-FF09-3EFF-A56A65B7F470}"/>
                </a:ext>
              </a:extLst>
            </p:cNvPr>
            <p:cNvSpPr/>
            <p:nvPr userDrawn="1"/>
          </p:nvSpPr>
          <p:spPr>
            <a:xfrm>
              <a:off x="2817134" y="1827061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4CC9AB8-AAC5-7BBA-BEDB-CE094B218BFF}"/>
                </a:ext>
              </a:extLst>
            </p:cNvPr>
            <p:cNvSpPr/>
            <p:nvPr userDrawn="1"/>
          </p:nvSpPr>
          <p:spPr>
            <a:xfrm>
              <a:off x="4691201" y="1161295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70F9E0-BA0A-DD3B-667C-248A7A650F0B}"/>
              </a:ext>
            </a:extLst>
          </p:cNvPr>
          <p:cNvGrpSpPr/>
          <p:nvPr userDrawn="1"/>
        </p:nvGrpSpPr>
        <p:grpSpPr>
          <a:xfrm>
            <a:off x="8245575" y="4416037"/>
            <a:ext cx="3946425" cy="2391857"/>
            <a:chOff x="8496246" y="3876165"/>
            <a:chExt cx="4710299" cy="2764745"/>
          </a:xfrm>
          <a:solidFill>
            <a:schemeClr val="accent3"/>
          </a:solidFill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2B77D6C-BC44-7AD1-E92F-E2C598046CC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073294" y="3876165"/>
              <a:ext cx="2133251" cy="2133251"/>
            </a:xfrm>
            <a:prstGeom prst="line">
              <a:avLst/>
            </a:prstGeom>
            <a:grpFill/>
            <a:ln w="571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EA30692-AB79-1453-CA7D-DFC21A79673B}"/>
                </a:ext>
              </a:extLst>
            </p:cNvPr>
            <p:cNvSpPr/>
            <p:nvPr userDrawn="1"/>
          </p:nvSpPr>
          <p:spPr>
            <a:xfrm>
              <a:off x="8496246" y="5871952"/>
              <a:ext cx="257346" cy="257346"/>
            </a:xfrm>
            <a:prstGeom prst="ellipse">
              <a:avLst/>
            </a:prstGeom>
            <a:grpFill/>
            <a:ln w="12700" cap="flat">
              <a:solidFill>
                <a:schemeClr val="bg2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CBC2491-3EA0-1AD7-DD43-DA5DBB23ECF1}"/>
                </a:ext>
              </a:extLst>
            </p:cNvPr>
            <p:cNvCxnSpPr/>
            <p:nvPr userDrawn="1"/>
          </p:nvCxnSpPr>
          <p:spPr>
            <a:xfrm>
              <a:off x="8753592" y="6000625"/>
              <a:ext cx="2340095" cy="0"/>
            </a:xfrm>
            <a:prstGeom prst="line">
              <a:avLst/>
            </a:prstGeom>
            <a:grpFill/>
            <a:ln w="571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345BF4E-0EEA-5D8A-D235-A62E08F6E02F}"/>
                </a:ext>
              </a:extLst>
            </p:cNvPr>
            <p:cNvGrpSpPr/>
            <p:nvPr userDrawn="1"/>
          </p:nvGrpSpPr>
          <p:grpSpPr>
            <a:xfrm rot="16200000" flipH="1">
              <a:off x="10862116" y="4703283"/>
              <a:ext cx="1510594" cy="178733"/>
              <a:chOff x="10022489" y="4224643"/>
              <a:chExt cx="1510594" cy="178733"/>
            </a:xfrm>
            <a:grpFill/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C7368BC4-A3C6-4EA1-652D-78C39D7012E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10022489" y="4224643"/>
                <a:ext cx="178733" cy="178733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443BCE4-56C8-4B07-4BDD-AC928898F39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 flipH="1">
                <a:off x="10863929" y="3559123"/>
                <a:ext cx="0" cy="1338309"/>
              </a:xfrm>
              <a:prstGeom prst="line">
                <a:avLst/>
              </a:prstGeom>
              <a:grpFill/>
              <a:ln w="19050">
                <a:solidFill>
                  <a:schemeClr val="bg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A2A5AA0-23A7-83F4-946C-2286C37086B1}"/>
                </a:ext>
              </a:extLst>
            </p:cNvPr>
            <p:cNvSpPr/>
            <p:nvPr userDrawn="1"/>
          </p:nvSpPr>
          <p:spPr>
            <a:xfrm>
              <a:off x="11681926" y="3924129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bg2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54796FA-1CE7-9C36-F5FB-F1261ADA70A7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9530780" y="6000625"/>
              <a:ext cx="341327" cy="341327"/>
            </a:xfrm>
            <a:prstGeom prst="line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6139E14-36AC-0F70-0FBC-045DF1B6BB2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865805" y="6339946"/>
              <a:ext cx="694484" cy="0"/>
            </a:xfrm>
            <a:prstGeom prst="line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817DDAC-98C9-E889-707F-0D09B3E179D4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0555464" y="6338394"/>
              <a:ext cx="125027" cy="125027"/>
            </a:xfrm>
            <a:prstGeom prst="line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94CA483-F107-D69A-1922-E6BA83D6E70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38593" y="6214919"/>
              <a:ext cx="1151604" cy="0"/>
            </a:xfrm>
            <a:prstGeom prst="line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EF9F78B-BC07-1560-3ADD-827F8B07A28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0885375" y="6211815"/>
              <a:ext cx="316510" cy="316510"/>
            </a:xfrm>
            <a:prstGeom prst="line">
              <a:avLst/>
            </a:prstGeom>
            <a:grpFill/>
            <a:ln w="19050"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AAB3CB2-3994-A7CD-B0DC-2329B5FA79D3}"/>
                </a:ext>
              </a:extLst>
            </p:cNvPr>
            <p:cNvSpPr/>
            <p:nvPr userDrawn="1"/>
          </p:nvSpPr>
          <p:spPr>
            <a:xfrm>
              <a:off x="11178857" y="6506591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bg2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DC4C5F2-1F30-F2FC-48A2-648AC3A756F2}"/>
                </a:ext>
              </a:extLst>
            </p:cNvPr>
            <p:cNvSpPr/>
            <p:nvPr userDrawn="1"/>
          </p:nvSpPr>
          <p:spPr>
            <a:xfrm>
              <a:off x="10639765" y="6454128"/>
              <a:ext cx="134319" cy="134319"/>
            </a:xfrm>
            <a:prstGeom prst="ellipse">
              <a:avLst/>
            </a:prstGeom>
            <a:grpFill/>
            <a:ln w="19050" cap="flat">
              <a:solidFill>
                <a:schemeClr val="bg2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Franklin Gothic Book"/>
                <a:cs typeface="Franklin Gothic Book"/>
                <a:sym typeface="Franklin Gothic Book"/>
              </a:endParaRPr>
            </a:p>
          </p:txBody>
        </p:sp>
      </p:grpSp>
      <p:pic>
        <p:nvPicPr>
          <p:cNvPr id="4" name="Picture 3" descr="A picture containing text  Description automatically generated">
            <a:extLst>
              <a:ext uri="{FF2B5EF4-FFF2-40B4-BE49-F238E27FC236}">
                <a16:creationId xmlns:a16="http://schemas.microsoft.com/office/drawing/2014/main" id="{CFACD9CE-7E2C-6A13-B9D4-5DC511FEE8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60" y="5025068"/>
            <a:ext cx="2889738" cy="1291622"/>
          </a:xfrm>
          <a:prstGeom prst="rect">
            <a:avLst/>
          </a:prstGeom>
        </p:spPr>
      </p:pic>
      <p:sp>
        <p:nvSpPr>
          <p:cNvPr id="2" name="Slide Number">
            <a:extLst>
              <a:ext uri="{FF2B5EF4-FFF2-40B4-BE49-F238E27FC236}">
                <a16:creationId xmlns:a16="http://schemas.microsoft.com/office/drawing/2014/main" id="{9CE19459-3C79-2260-8730-F141EB5095E9}"/>
              </a:ext>
            </a:extLst>
          </p:cNvPr>
          <p:cNvSpPr txBox="1">
            <a:spLocks/>
          </p:cNvSpPr>
          <p:nvPr userDrawn="1"/>
        </p:nvSpPr>
        <p:spPr>
          <a:xfrm>
            <a:off x="3342037" y="6617365"/>
            <a:ext cx="5482785" cy="31374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wrap="square" lIns="45719" rIns="45719" anchor="ctr">
            <a:normAutofit lnSpcReduction="1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FillTx/>
                <a:latin typeface="Hallo sans BLACK" panose="02000500000000000000" pitchFamily="2" charset="0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pPr>
            <a:r>
              <a:rPr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Suscríbase a Conexiones de banda ancha de Nuevo México</a:t>
            </a:r>
            <a:r>
              <a:rPr sz="1600" dirty="0"/>
              <a:t> </a:t>
            </a:r>
            <a:endParaRPr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9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2"/>
          </a:solidFill>
          <a:latin typeface="Hallo sans  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fcc.gov/general/types-broadband-connection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ffordableconnectivity.gov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.nm.gov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m.gov/local-planning-guide.html" TargetMode="External"/><Relationship Id="rId2" Type="http://schemas.openxmlformats.org/officeDocument/2006/relationships/hyperlink" Target="https://connect.nm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inkedin.com/company/new-mexico-office-of-broadband-access-and-expansio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1"/>
          <p:cNvSpPr txBox="1">
            <a:spLocks noGrp="1"/>
          </p:cNvSpPr>
          <p:nvPr>
            <p:ph type="title"/>
          </p:nvPr>
        </p:nvSpPr>
        <p:spPr>
          <a:xfrm>
            <a:off x="609600" y="2503004"/>
            <a:ext cx="10972800" cy="1490080"/>
          </a:xfrm>
          <a:prstGeom prst="rect">
            <a:avLst/>
          </a:prstGeom>
        </p:spPr>
        <p:txBody>
          <a:bodyPr/>
          <a:lstStyle>
            <a:lvl1pPr defTabSz="740663">
              <a:defRPr sz="4860"/>
            </a:lvl1pPr>
          </a:lstStyle>
          <a:p>
            <a:r>
              <a:rPr dirty="0"/>
              <a:t>Compromiso Regional de Acceso y Expansión de Banda Ancha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>
            <a:spLocks noGrp="1"/>
          </p:cNvSpPr>
          <p:nvPr>
            <p:ph type="title"/>
          </p:nvPr>
        </p:nvSpPr>
        <p:spPr>
          <a:xfrm>
            <a:off x="609600" y="713656"/>
            <a:ext cx="10069902" cy="2448993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dirty="0"/>
              <a:t>Descripción General de la Tecnología de Banda Ancha</a:t>
            </a:r>
          </a:p>
        </p:txBody>
      </p:sp>
      <p:sp>
        <p:nvSpPr>
          <p:cNvPr id="11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09599" y="2994868"/>
            <a:ext cx="10354813" cy="2671303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rPr dirty="0"/>
              <a:t>Una introducción a la infraestructura y tecnologías de banda ancha para comunidades y legisladores locales</a:t>
            </a:r>
          </a:p>
        </p:txBody>
      </p:sp>
      <p:sp>
        <p:nvSpPr>
          <p:cNvPr id="111" name="Rectangle: Rounded Corners 3"/>
          <p:cNvSpPr/>
          <p:nvPr/>
        </p:nvSpPr>
        <p:spPr>
          <a:xfrm>
            <a:off x="687897" y="2525085"/>
            <a:ext cx="9974510" cy="11744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: Rounded Corners 3"/>
          <p:cNvSpPr/>
          <p:nvPr/>
        </p:nvSpPr>
        <p:spPr>
          <a:xfrm>
            <a:off x="426128" y="506027"/>
            <a:ext cx="3187084" cy="791550"/>
          </a:xfrm>
          <a:prstGeom prst="roundRect">
            <a:avLst>
              <a:gd name="adj" fmla="val 16667"/>
            </a:avLst>
          </a:prstGeom>
          <a:solidFill>
            <a:srgbClr val="FEE2A1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 dirty="0"/>
          </a:p>
        </p:txBody>
      </p:sp>
      <p:sp>
        <p:nvSpPr>
          <p:cNvPr id="114" name="Title 1"/>
          <p:cNvSpPr txBox="1">
            <a:spLocks noGrp="1"/>
          </p:cNvSpPr>
          <p:nvPr>
            <p:ph type="title"/>
          </p:nvPr>
        </p:nvSpPr>
        <p:spPr>
          <a:xfrm>
            <a:off x="1045429" y="601453"/>
            <a:ext cx="1948482" cy="60069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Siglas</a:t>
            </a:r>
          </a:p>
        </p:txBody>
      </p:sp>
      <p:sp>
        <p:nvSpPr>
          <p:cNvPr id="11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ACP: Programa de Conectividad Asequible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ARPA - Ley del Plan de Rescate Estadounidense de 2021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BSL: Ubicaciones de Servicio de Banda Ancha 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BEAD: Equidad e Implementación de Acceso de Banda Ancha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CNMC - Consejo Conectar Nuevo México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 - Equidad digital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FTTH/FTTP: fibra hasta el Hogar/fibra hasta las Instalaciones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HB - Proyecto de ley de la Cámara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IIJA - </a:t>
            </a:r>
            <a:r>
              <a:rPr dirty="0">
                <a:solidFill>
                  <a:srgbClr val="111111"/>
                </a:solidFill>
              </a:rPr>
              <a:t>El</a:t>
            </a:r>
            <a:r>
              <a:rPr b="1" dirty="0">
                <a:solidFill>
                  <a:srgbClr val="111111"/>
                </a:solidFill>
              </a:rPr>
              <a:t> </a:t>
            </a:r>
            <a:r>
              <a:rPr dirty="0">
                <a:solidFill>
                  <a:srgbClr val="111111"/>
                </a:solidFill>
              </a:rPr>
              <a:t>Ley de Empleo e Inversión en Infraestructura (IIJA)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ISP: Proveedor de Servicios de Internet </a:t>
            </a:r>
            <a:endParaRPr dirty="0">
              <a:solidFill>
                <a:srgbClr val="595959"/>
              </a:solidFill>
            </a:endParaRP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JPA- Acuerdo de Poderes Conjuntos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MOU - Memorándum de Entendimiento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NM: Nuevo México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NTIA-Administración Nacional de Telecomunicaciones</a:t>
            </a:r>
            <a:r>
              <a:rPr lang="en-US" u="sng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</a:rPr>
              <a:t>e </a:t>
            </a:r>
            <a:r>
              <a:rPr dirty="0"/>
              <a:t>Información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OBAE: Oficina de Acceso y Expansión de Banda Ancha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PSFA: Agencia de Instalaciones de Escuelas Públicas: PSFA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SEN: Red Estatal de Educación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PEN: Red de Educación Pueblo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RDOF: </a:t>
            </a:r>
            <a:r>
              <a:rPr dirty="0">
                <a:solidFill>
                  <a:srgbClr val="444444"/>
                </a:solidFill>
              </a:rPr>
              <a:t>Fondo de Oportunidades Digitales Rurales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RFP: Solicitud de propuesta RFP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SB - Proyecto de ley del Senado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SLO: Oficina Estatal de Tierras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TAP: Programa de Asistencia Técnica</a:t>
            </a:r>
          </a:p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100"/>
              <a:buFont typeface="Symbol"/>
              <a:buChar char="·"/>
              <a:def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USDA - Departamento de Agricultura de EE. UU.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9BF25-7A6D-D39F-C603-EACAC05C2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0"/>
            <a:ext cx="10069902" cy="1851012"/>
          </a:xfrm>
        </p:spPr>
        <p:txBody>
          <a:bodyPr>
            <a:noAutofit/>
          </a:bodyPr>
          <a:lstStyle/>
          <a:p>
            <a:r>
              <a:rPr lang="en-US" sz="5400" dirty="0"/>
              <a:t>¿Qué es la banda ancha?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435A5-33CF-E14F-7F92-958EC5A77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24355"/>
            <a:ext cx="9235736" cy="3637182"/>
          </a:xfrm>
        </p:spPr>
        <p:txBody>
          <a:bodyPr>
            <a:normAutofit/>
          </a:bodyPr>
          <a:lstStyle/>
          <a:p>
            <a:r>
              <a:rPr lang="en-US" sz="4000" b="1" dirty="0"/>
              <a:t>La banda ancha </a:t>
            </a:r>
            <a:r>
              <a:rPr lang="en-US" sz="4000" dirty="0"/>
              <a:t>se refiere al acceso a Internet de alta velocidad.</a:t>
            </a:r>
          </a:p>
          <a:p>
            <a:r>
              <a:rPr lang="en-US" sz="4000" dirty="0"/>
              <a:t>La banda ancha incluye varias tecnologías de alta velocidad, como fibra, módem por cable, inalámbrica y DSL.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391491-0B4B-8B4C-2CBB-2246C25B6121}"/>
              </a:ext>
            </a:extLst>
          </p:cNvPr>
          <p:cNvSpPr txBox="1"/>
          <p:nvPr/>
        </p:nvSpPr>
        <p:spPr>
          <a:xfrm>
            <a:off x="609600" y="5899513"/>
            <a:ext cx="10584872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 dirty="0">
                <a:ln>
                  <a:noFill/>
                </a:ln>
                <a:solidFill>
                  <a:srgbClr val="002F3B"/>
                </a:solidFill>
                <a:effectLst/>
                <a:uFillTx/>
                <a:latin typeface="Nunito Sans"/>
                <a:ea typeface="Nunito Sans"/>
                <a:cs typeface="Nunito Sans"/>
                <a:sym typeface="Nunito Sans"/>
                <a:hlinkClick r:id="rId2"/>
              </a:rPr>
              <a:t>https://www.fcc.gov/general/types-broadband-connections</a:t>
            </a:r>
            <a:endParaRPr kumimoji="0" lang="en-US" sz="1050" b="0" i="0" u="none" strike="noStrike" cap="none" spc="0" normalizeH="0" baseline="0" dirty="0">
              <a:ln>
                <a:noFill/>
              </a:ln>
              <a:solidFill>
                <a:srgbClr val="002F3B"/>
              </a:solidFill>
              <a:effectLst/>
              <a:uFillTx/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E07057-9899-34FB-DD4C-9B42BEBBFB91}"/>
              </a:ext>
            </a:extLst>
          </p:cNvPr>
          <p:cNvSpPr/>
          <p:nvPr/>
        </p:nvSpPr>
        <p:spPr>
          <a:xfrm>
            <a:off x="7449931" y="3929029"/>
            <a:ext cx="4249528" cy="2412373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effectLst/>
              <a:uFillTx/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BEF1CAE-D59E-43CA-C2BF-BB0172AE9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85" y="3929029"/>
            <a:ext cx="4353109" cy="241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2022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9"/>
          <p:cNvSpPr/>
          <p:nvPr/>
        </p:nvSpPr>
        <p:spPr>
          <a:xfrm>
            <a:off x="5752369" y="2051107"/>
            <a:ext cx="5044581" cy="3909271"/>
          </a:xfrm>
          <a:prstGeom prst="rect">
            <a:avLst/>
          </a:prstGeom>
          <a:solidFill>
            <a:schemeClr val="accent1">
              <a:lumOff val="44000"/>
            </a:schemeClr>
          </a:solidFill>
          <a:ln w="12700">
            <a:solidFill>
              <a:srgbClr val="BABAB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 dirty="0"/>
          </a:p>
        </p:txBody>
      </p:sp>
      <p:sp>
        <p:nvSpPr>
          <p:cNvPr id="118" name="Rectangle 8"/>
          <p:cNvSpPr/>
          <p:nvPr/>
        </p:nvSpPr>
        <p:spPr>
          <a:xfrm>
            <a:off x="580079" y="2051107"/>
            <a:ext cx="5044582" cy="3909271"/>
          </a:xfrm>
          <a:prstGeom prst="rect">
            <a:avLst/>
          </a:prstGeom>
          <a:solidFill>
            <a:schemeClr val="accent1">
              <a:lumOff val="44000"/>
            </a:schemeClr>
          </a:solidFill>
          <a:ln w="12700">
            <a:solidFill>
              <a:srgbClr val="BABAB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 dirty="0"/>
          </a:p>
        </p:txBody>
      </p:sp>
      <p:sp>
        <p:nvSpPr>
          <p:cNvPr id="119" name="Title 1"/>
          <p:cNvSpPr txBox="1">
            <a:spLocks noGrp="1"/>
          </p:cNvSpPr>
          <p:nvPr>
            <p:ph type="title"/>
          </p:nvPr>
        </p:nvSpPr>
        <p:spPr>
          <a:xfrm>
            <a:off x="609600" y="696879"/>
            <a:ext cx="10069902" cy="446073"/>
          </a:xfrm>
          <a:prstGeom prst="rect">
            <a:avLst/>
          </a:prstGeom>
        </p:spPr>
        <p:txBody>
          <a:bodyPr/>
          <a:lstStyle>
            <a:lvl1pPr defTabSz="539495">
              <a:defRPr sz="2359"/>
            </a:lvl1pPr>
          </a:lstStyle>
          <a:p>
            <a:r>
              <a:rPr dirty="0"/>
              <a:t>DEFINICIONES Y CONCEPTOS: BITS Y BYTES</a:t>
            </a:r>
          </a:p>
        </p:txBody>
      </p:sp>
      <p:sp>
        <p:nvSpPr>
          <p:cNvPr id="120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09599" y="2910978"/>
            <a:ext cx="5044582" cy="3250142"/>
          </a:xfrm>
          <a:prstGeom prst="rect">
            <a:avLst/>
          </a:prstGeom>
        </p:spPr>
        <p:txBody>
          <a:bodyPr/>
          <a:lstStyle/>
          <a:p>
            <a:pPr marL="443484" indent="-443484" defTabSz="886968">
              <a:spcBef>
                <a:spcPts val="900"/>
              </a:spcBef>
              <a:buSzPct val="100000"/>
              <a:buFont typeface="Arial"/>
              <a:buChar char="•"/>
              <a:defRPr sz="1746"/>
            </a:pPr>
            <a:r>
              <a:rPr dirty="0"/>
              <a:t>Se utiliza para describir una </a:t>
            </a:r>
            <a:r>
              <a:rPr b="1" dirty="0"/>
              <a:t>medida de velocidad</a:t>
            </a:r>
            <a:r>
              <a:rPr dirty="0"/>
              <a:t> : qué tan rápido viajan los datos a través de una red ("ancho de banda")</a:t>
            </a:r>
          </a:p>
          <a:p>
            <a:pPr marL="443484" indent="-443484" defTabSz="886968">
              <a:spcBef>
                <a:spcPts val="900"/>
              </a:spcBef>
              <a:buSzPct val="100000"/>
              <a:buFont typeface="Arial"/>
              <a:buChar char="•"/>
              <a:defRPr sz="1746"/>
            </a:pPr>
            <a:r>
              <a:rPr dirty="0"/>
              <a:t>El número de bits por segundo nos dice qué tan rápido se mueve la comunicación en la red</a:t>
            </a:r>
          </a:p>
          <a:p>
            <a:pPr marL="1108710" lvl="1" indent="-443484" defTabSz="886968">
              <a:lnSpc>
                <a:spcPct val="110000"/>
              </a:lnSpc>
              <a:spcBef>
                <a:spcPts val="500"/>
              </a:spcBef>
              <a:buFont typeface="Arial"/>
              <a:defRPr sz="970">
                <a:latin typeface="Nunito Sans Light"/>
                <a:ea typeface="Nunito Sans Light"/>
                <a:cs typeface="Nunito Sans Light"/>
                <a:sym typeface="Nunito Sans Light"/>
              </a:defRPr>
            </a:pPr>
            <a:r>
              <a:rPr dirty="0"/>
              <a:t>En una analogía de carreteras, "bits por segundo" es similar a las millas por hora de un automóvil.</a:t>
            </a:r>
            <a:endParaRPr sz="2328" dirty="0"/>
          </a:p>
          <a:p>
            <a:pPr marL="1108710" lvl="1" indent="-443484" defTabSz="886968">
              <a:lnSpc>
                <a:spcPct val="110000"/>
              </a:lnSpc>
              <a:spcBef>
                <a:spcPts val="500"/>
              </a:spcBef>
              <a:buFont typeface="Arial"/>
              <a:defRPr sz="970">
                <a:latin typeface="Nunito Sans Light"/>
                <a:ea typeface="Nunito Sans Light"/>
                <a:cs typeface="Nunito Sans Light"/>
                <a:sym typeface="Nunito Sans Light"/>
              </a:defRPr>
            </a:pPr>
            <a:r>
              <a:rPr dirty="0"/>
              <a:t>Megabit = 1,000,000 bits</a:t>
            </a:r>
            <a:endParaRPr sz="2328" dirty="0"/>
          </a:p>
          <a:p>
            <a:pPr marL="1108710" lvl="1" indent="-443484" defTabSz="886968">
              <a:lnSpc>
                <a:spcPct val="110000"/>
              </a:lnSpc>
              <a:spcBef>
                <a:spcPts val="500"/>
              </a:spcBef>
              <a:buFont typeface="Arial"/>
              <a:defRPr sz="970">
                <a:latin typeface="Nunito Sans Light"/>
                <a:ea typeface="Nunito Sans Light"/>
                <a:cs typeface="Nunito Sans Light"/>
                <a:sym typeface="Nunito Sans Light"/>
              </a:defRPr>
            </a:pPr>
            <a:r>
              <a:rPr dirty="0"/>
              <a:t>Gigabit = 1000 megabits</a:t>
            </a:r>
            <a:endParaRPr sz="2328" dirty="0"/>
          </a:p>
          <a:p>
            <a:pPr marL="277177" indent="-277177" defTabSz="886968">
              <a:spcBef>
                <a:spcPts val="900"/>
              </a:spcBef>
              <a:buSzPct val="100000"/>
              <a:buFont typeface="Arial"/>
              <a:buChar char="•"/>
              <a:defRPr sz="1746"/>
            </a:pPr>
            <a:r>
              <a:rPr dirty="0"/>
              <a:t>"Mi velocidad de Internet es realmente rápida, es de hasta un gigabit por segundo".</a:t>
            </a:r>
          </a:p>
        </p:txBody>
      </p:sp>
      <p:sp>
        <p:nvSpPr>
          <p:cNvPr id="121" name="TextBox 3"/>
          <p:cNvSpPr txBox="1"/>
          <p:nvPr/>
        </p:nvSpPr>
        <p:spPr>
          <a:xfrm>
            <a:off x="655320" y="1308683"/>
            <a:ext cx="999492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Estos dos se confunden con frecuencia pero son distintos: ambos son medidas de información digital, pero uno se refiere a la velocidad y el otro se refiere a la cantidad de datos.</a:t>
            </a:r>
          </a:p>
        </p:txBody>
      </p:sp>
      <p:grpSp>
        <p:nvGrpSpPr>
          <p:cNvPr id="124" name="Rectangle: Rounded Corners 4"/>
          <p:cNvGrpSpPr/>
          <p:nvPr/>
        </p:nvGrpSpPr>
        <p:grpSpPr>
          <a:xfrm>
            <a:off x="626061" y="2120745"/>
            <a:ext cx="4952619" cy="790235"/>
            <a:chOff x="0" y="0"/>
            <a:chExt cx="4952618" cy="790234"/>
          </a:xfrm>
        </p:grpSpPr>
        <p:sp>
          <p:nvSpPr>
            <p:cNvPr id="122" name="Rounded Rectangle"/>
            <p:cNvSpPr/>
            <p:nvPr/>
          </p:nvSpPr>
          <p:spPr>
            <a:xfrm>
              <a:off x="0" y="0"/>
              <a:ext cx="4952618" cy="79023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>
              <a:solidFill>
                <a:srgbClr val="4A919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1">
                      <a:lumOff val="44000"/>
                    </a:schemeClr>
                  </a:solidFill>
                </a:defRPr>
              </a:pPr>
              <a:endParaRPr dirty="0"/>
            </a:p>
          </p:txBody>
        </p:sp>
        <p:sp>
          <p:nvSpPr>
            <p:cNvPr id="123" name="BITS PER SECOND (SOMETIMES SHORTENED TO “BITS”)"/>
            <p:cNvSpPr txBox="1"/>
            <p:nvPr/>
          </p:nvSpPr>
          <p:spPr>
            <a:xfrm>
              <a:off x="90646" y="69996"/>
              <a:ext cx="4771326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dirty="0"/>
                <a:t>BITS POR SEGUNDO (A VECES ABREVIADO A "BITS")</a:t>
              </a:r>
            </a:p>
          </p:txBody>
        </p:sp>
      </p:grpSp>
      <p:sp>
        <p:nvSpPr>
          <p:cNvPr id="125" name="Content Placeholder 2"/>
          <p:cNvSpPr txBox="1"/>
          <p:nvPr/>
        </p:nvSpPr>
        <p:spPr>
          <a:xfrm>
            <a:off x="5790119" y="2910979"/>
            <a:ext cx="5044581" cy="2781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Hallo sans  "/>
                <a:ea typeface="Hallo sans  "/>
                <a:cs typeface="Hallo sans  "/>
                <a:sym typeface="Hallo sans  "/>
              </a:defRPr>
            </a:pPr>
            <a:r>
              <a:rPr dirty="0"/>
              <a:t>Se utiliza para describir la </a:t>
            </a:r>
            <a:r>
              <a:rPr b="1" dirty="0"/>
              <a:t>cantidad de datos </a:t>
            </a:r>
            <a:r>
              <a:rPr dirty="0"/>
              <a:t>almacenados (capacidad de memoria)</a:t>
            </a:r>
            <a:endParaRPr sz="32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Hallo sans  "/>
                <a:ea typeface="Hallo sans  "/>
                <a:cs typeface="Hallo sans  "/>
                <a:sym typeface="Hallo sans  "/>
              </a:defRPr>
            </a:pPr>
            <a:r>
              <a:rPr dirty="0"/>
              <a:t>El número de bytes nos dice cuánta información está involucrada</a:t>
            </a:r>
            <a:endParaRPr sz="3200" dirty="0"/>
          </a:p>
          <a:p>
            <a:pPr marL="1143000" lvl="1" indent="-457200">
              <a:lnSpc>
                <a:spcPct val="110000"/>
              </a:lnSpc>
              <a:spcBef>
                <a:spcPts val="600"/>
              </a:spcBef>
              <a:buSzPct val="100000"/>
              <a:buFont typeface="Arial"/>
              <a:buChar char="•"/>
              <a:defRPr sz="1000">
                <a:latin typeface="Nunito Sans Light"/>
                <a:ea typeface="Nunito Sans Light"/>
                <a:cs typeface="Nunito Sans Light"/>
                <a:sym typeface="Nunito Sans Light"/>
              </a:defRPr>
            </a:pPr>
            <a:r>
              <a:rPr dirty="0"/>
              <a:t>En una analogía de carreteras, "bytes" es análogo a la cantidad de automóviles en la carretera.</a:t>
            </a:r>
            <a:endParaRPr sz="2400" dirty="0"/>
          </a:p>
          <a:p>
            <a:pPr marL="1143000" lvl="1" indent="-457200">
              <a:lnSpc>
                <a:spcPct val="110000"/>
              </a:lnSpc>
              <a:spcBef>
                <a:spcPts val="600"/>
              </a:spcBef>
              <a:buSzPct val="100000"/>
              <a:buFont typeface="Arial"/>
              <a:buChar char="•"/>
              <a:defRPr sz="1000">
                <a:latin typeface="Nunito Sans Light"/>
                <a:ea typeface="Nunito Sans Light"/>
                <a:cs typeface="Nunito Sans Light"/>
                <a:sym typeface="Nunito Sans Light"/>
              </a:defRPr>
            </a:pPr>
            <a:r>
              <a:rPr dirty="0"/>
              <a:t>Megabyte = 1,000,000 bytes</a:t>
            </a:r>
            <a:endParaRPr sz="2400" dirty="0"/>
          </a:p>
          <a:p>
            <a:pPr marL="1143000" lvl="1" indent="-457200">
              <a:lnSpc>
                <a:spcPct val="110000"/>
              </a:lnSpc>
              <a:spcBef>
                <a:spcPts val="600"/>
              </a:spcBef>
              <a:buSzPct val="100000"/>
              <a:buFont typeface="Arial"/>
              <a:buChar char="•"/>
              <a:defRPr sz="1000">
                <a:latin typeface="Nunito Sans Light"/>
                <a:ea typeface="Nunito Sans Light"/>
                <a:cs typeface="Nunito Sans Light"/>
                <a:sym typeface="Nunito Sans Light"/>
              </a:defRPr>
            </a:pPr>
            <a:r>
              <a:rPr dirty="0"/>
              <a:t>Gigabyte = 1,000 megabytes</a:t>
            </a:r>
            <a:endParaRPr sz="24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Hallo sans  "/>
                <a:ea typeface="Hallo sans  "/>
                <a:cs typeface="Hallo sans  "/>
                <a:sym typeface="Hallo sans  "/>
              </a:defRPr>
            </a:pPr>
            <a:r>
              <a:rPr dirty="0"/>
              <a:t>“Mi plan de datos con T-Mobile me permite enviar o recibir un total de cinco gigabytes al mes”.</a:t>
            </a:r>
          </a:p>
        </p:txBody>
      </p:sp>
      <p:grpSp>
        <p:nvGrpSpPr>
          <p:cNvPr id="128" name="Rectangle: Rounded Corners 6"/>
          <p:cNvGrpSpPr/>
          <p:nvPr/>
        </p:nvGrpSpPr>
        <p:grpSpPr>
          <a:xfrm>
            <a:off x="5806580" y="2120745"/>
            <a:ext cx="4952619" cy="790235"/>
            <a:chOff x="0" y="0"/>
            <a:chExt cx="4952618" cy="790234"/>
          </a:xfrm>
        </p:grpSpPr>
        <p:sp>
          <p:nvSpPr>
            <p:cNvPr id="126" name="Rounded Rectangle"/>
            <p:cNvSpPr/>
            <p:nvPr/>
          </p:nvSpPr>
          <p:spPr>
            <a:xfrm>
              <a:off x="0" y="0"/>
              <a:ext cx="4952618" cy="79023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>
              <a:solidFill>
                <a:srgbClr val="4A919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1">
                      <a:lumOff val="44000"/>
                    </a:schemeClr>
                  </a:solidFill>
                </a:defRPr>
              </a:pPr>
              <a:endParaRPr dirty="0"/>
            </a:p>
          </p:txBody>
        </p:sp>
        <p:sp>
          <p:nvSpPr>
            <p:cNvPr id="127" name="A “BYTE” IS EQUAL TO 8 BITS"/>
            <p:cNvSpPr txBox="1"/>
            <p:nvPr/>
          </p:nvSpPr>
          <p:spPr>
            <a:xfrm>
              <a:off x="90646" y="209696"/>
              <a:ext cx="4771326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dirty="0"/>
                <a:t>UN “BYTE” ES IGUAL A 8 BITS</a:t>
              </a:r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>
            <a:spLocks noGrp="1"/>
          </p:cNvSpPr>
          <p:nvPr>
            <p:ph type="title"/>
          </p:nvPr>
        </p:nvSpPr>
        <p:spPr>
          <a:xfrm>
            <a:off x="609600" y="696878"/>
            <a:ext cx="10069902" cy="13675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OBJETIVOS DE VELOCIDAD DE LA BANDA ANCHA FEDERAL Y DE NUEVO MÉXICO</a:t>
            </a:r>
            <a:endParaRPr dirty="0"/>
          </a:p>
        </p:txBody>
      </p:sp>
      <p:sp>
        <p:nvSpPr>
          <p:cNvPr id="14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9600" y="2922309"/>
            <a:ext cx="10972800" cy="32388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La definición de la FCC es 25 megabits por segundo de bajada y 3 megabits por segundo de subida (25/3 Mbps)</a:t>
            </a:r>
          </a:p>
          <a:p>
            <a:pPr>
              <a:defRPr>
                <a:solidFill>
                  <a:srgbClr val="0089AC"/>
                </a:solidFill>
              </a:defRPr>
            </a:pPr>
            <a:r>
              <a:rPr lang="en-US" dirty="0"/>
              <a:t>El Congreso estableció un nuevo estándar de 100/20 Mbps en la Ley del Plan de Rescate Estadounidense y la Ley de Empleo e Inversión en Infraestructura</a:t>
            </a:r>
            <a:endParaRPr dirty="0"/>
          </a:p>
        </p:txBody>
      </p:sp>
      <p:sp>
        <p:nvSpPr>
          <p:cNvPr id="142" name="Rectangle: Rounded Corners 3"/>
          <p:cNvSpPr/>
          <p:nvPr/>
        </p:nvSpPr>
        <p:spPr>
          <a:xfrm>
            <a:off x="609600" y="1881135"/>
            <a:ext cx="10030691" cy="9740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B2FA9-BD56-7011-042B-EA674D79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57" y="330540"/>
            <a:ext cx="5498243" cy="446073"/>
          </a:xfrm>
        </p:spPr>
        <p:txBody>
          <a:bodyPr>
            <a:noAutofit/>
          </a:bodyPr>
          <a:lstStyle/>
          <a:p>
            <a:pPr algn="ctr"/>
            <a:r>
              <a:rPr dirty="0"/>
              <a:t>Mapas de Banda Ancha</a:t>
            </a:r>
          </a:p>
        </p:txBody>
      </p:sp>
      <p:pic>
        <p:nvPicPr>
          <p:cNvPr id="5" name="Picture 4" descr="Diagram  Description automatically generated with low confidence">
            <a:extLst>
              <a:ext uri="{FF2B5EF4-FFF2-40B4-BE49-F238E27FC236}">
                <a16:creationId xmlns:a16="http://schemas.microsoft.com/office/drawing/2014/main" id="{B730325C-B0EE-E151-6B4E-416C9B80E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55" y="1421517"/>
            <a:ext cx="3798245" cy="4915376"/>
          </a:xfrm>
          <a:prstGeom prst="rect">
            <a:avLst/>
          </a:prstGeom>
        </p:spPr>
      </p:pic>
      <p:pic>
        <p:nvPicPr>
          <p:cNvPr id="7" name="Picture 6" descr="Map  Description automatically generated">
            <a:extLst>
              <a:ext uri="{FF2B5EF4-FFF2-40B4-BE49-F238E27FC236}">
                <a16:creationId xmlns:a16="http://schemas.microsoft.com/office/drawing/2014/main" id="{7E3AB7F2-C096-B450-E30C-B1CBA41DE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24" y="1421519"/>
            <a:ext cx="3798244" cy="49153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266C49-9CE2-8C20-2BC9-299D514F3669}"/>
              </a:ext>
            </a:extLst>
          </p:cNvPr>
          <p:cNvSpPr txBox="1"/>
          <p:nvPr/>
        </p:nvSpPr>
        <p:spPr>
          <a:xfrm>
            <a:off x="1491449" y="914400"/>
            <a:ext cx="402245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rgbClr val="002F3B"/>
                </a:solidFill>
                <a:effectLst/>
                <a:uFillTx/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dirty="0"/>
              <a:t>Cobertura de velocidad de 25/3 Mbps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2E14B3-F7D6-A161-F544-02F71E1BCAD8}"/>
              </a:ext>
            </a:extLst>
          </p:cNvPr>
          <p:cNvSpPr txBox="1"/>
          <p:nvPr/>
        </p:nvSpPr>
        <p:spPr>
          <a:xfrm>
            <a:off x="6678093" y="930456"/>
            <a:ext cx="442170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rgbClr val="002F3B"/>
                </a:solidFill>
                <a:effectLst/>
                <a:uFillTx/>
                <a:latin typeface="Nunito Sans"/>
                <a:ea typeface="Nunito Sans"/>
                <a:cs typeface="Nunito Sans"/>
                <a:sym typeface="Nunito Sans"/>
              </a:defRPr>
            </a:pPr>
            <a:r>
              <a:rPr dirty="0"/>
              <a:t>Cobertura de velocidad de 100/20 Mbps</a:t>
            </a:r>
          </a:p>
        </p:txBody>
      </p:sp>
    </p:spTree>
    <p:extLst>
      <p:ext uri="{BB962C8B-B14F-4D97-AF65-F5344CB8AC3E}">
        <p14:creationId xmlns:p14="http://schemas.microsoft.com/office/powerpoint/2010/main" val="36685411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xfrm>
            <a:off x="609600" y="622987"/>
            <a:ext cx="10069902" cy="446073"/>
          </a:xfrm>
          <a:prstGeom prst="rect">
            <a:avLst/>
          </a:prstGeom>
        </p:spPr>
        <p:txBody>
          <a:bodyPr/>
          <a:lstStyle>
            <a:lvl1pPr defTabSz="539495">
              <a:defRPr sz="2359"/>
            </a:lvl1pPr>
          </a:lstStyle>
          <a:p>
            <a:r>
              <a:rPr dirty="0"/>
              <a:t>NECESIDADES TÍPICAS DE UNA FAMILIA DE CUATRO</a:t>
            </a:r>
          </a:p>
        </p:txBody>
      </p:sp>
      <p:sp>
        <p:nvSpPr>
          <p:cNvPr id="133" name="Rectangle: Rounded Corners 14"/>
          <p:cNvSpPr/>
          <p:nvPr/>
        </p:nvSpPr>
        <p:spPr>
          <a:xfrm>
            <a:off x="655782" y="1061004"/>
            <a:ext cx="10030691" cy="9740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0549B69-42CF-9EEF-C8A2-96A2B0FE0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33" y="1424505"/>
            <a:ext cx="4777337" cy="4736592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04D5228-C529-3257-6309-523620DF4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35" y="1424505"/>
            <a:ext cx="4777338" cy="473659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>
            <a:spLocks noGrp="1"/>
          </p:cNvSpPr>
          <p:nvPr>
            <p:ph type="title"/>
          </p:nvPr>
        </p:nvSpPr>
        <p:spPr>
          <a:xfrm>
            <a:off x="609600" y="622987"/>
            <a:ext cx="10069902" cy="446073"/>
          </a:xfrm>
          <a:prstGeom prst="rect">
            <a:avLst/>
          </a:prstGeom>
        </p:spPr>
        <p:txBody>
          <a:bodyPr/>
          <a:lstStyle>
            <a:lvl1pPr defTabSz="539495">
              <a:defRPr sz="2359"/>
            </a:lvl1pPr>
          </a:lstStyle>
          <a:p>
            <a:r>
              <a:rPr dirty="0"/>
              <a:t>LAS NECESIDADES FUTURAS SERÁN MUCHO MAYORES</a:t>
            </a:r>
          </a:p>
        </p:txBody>
      </p:sp>
      <p:sp>
        <p:nvSpPr>
          <p:cNvPr id="138" name="Rectangle: Rounded Corners 14"/>
          <p:cNvSpPr/>
          <p:nvPr/>
        </p:nvSpPr>
        <p:spPr>
          <a:xfrm>
            <a:off x="655782" y="1061004"/>
            <a:ext cx="10030691" cy="9740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5854CA2-F3E6-0D8C-1F5E-79AC78009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19" y="1279978"/>
            <a:ext cx="4325187" cy="4955033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A1C78E96-63DE-D50B-44D7-8C2E103CE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14" y="1279979"/>
            <a:ext cx="4011596" cy="495503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title"/>
          </p:nvPr>
        </p:nvSpPr>
        <p:spPr>
          <a:xfrm>
            <a:off x="609600" y="696879"/>
            <a:ext cx="10069902" cy="446073"/>
          </a:xfrm>
          <a:prstGeom prst="rect">
            <a:avLst/>
          </a:prstGeom>
        </p:spPr>
        <p:txBody>
          <a:bodyPr/>
          <a:lstStyle>
            <a:lvl1pPr defTabSz="539495">
              <a:defRPr sz="2359"/>
            </a:lvl1pPr>
          </a:lstStyle>
          <a:p>
            <a:r>
              <a:rPr dirty="0"/>
              <a:t>LOS ELEMENTOS DE UNA RED DE BANDA ANCHA</a:t>
            </a:r>
          </a:p>
        </p:txBody>
      </p:sp>
      <p:sp>
        <p:nvSpPr>
          <p:cNvPr id="145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569039" y="1874824"/>
            <a:ext cx="4090788" cy="3266452"/>
          </a:xfrm>
          <a:prstGeom prst="rect">
            <a:avLst/>
          </a:prstGeom>
        </p:spPr>
        <p:txBody>
          <a:bodyPr/>
          <a:lstStyle/>
          <a:p>
            <a:pPr marL="457200" indent="-457200">
              <a:buSzPct val="100000"/>
              <a:buFont typeface="Arial"/>
              <a:buChar char="•"/>
            </a:pPr>
            <a:r>
              <a:rPr dirty="0"/>
              <a:t>Fibra de larga distancia</a:t>
            </a:r>
          </a:p>
          <a:p>
            <a:pPr marL="457200" indent="-457200">
              <a:buSzPct val="100000"/>
              <a:buFont typeface="Arial"/>
              <a:buChar char="•"/>
            </a:pPr>
            <a:r>
              <a:rPr dirty="0"/>
              <a:t>fibra de media milla</a:t>
            </a:r>
          </a:p>
          <a:p>
            <a:pPr marL="457200" indent="-457200">
              <a:buSzPct val="100000"/>
              <a:buFont typeface="Arial"/>
              <a:buChar char="•"/>
            </a:pPr>
            <a:r>
              <a:rPr dirty="0"/>
              <a:t>Última milla (fija o inalámbrica)</a:t>
            </a:r>
          </a:p>
        </p:txBody>
      </p:sp>
      <p:grpSp>
        <p:nvGrpSpPr>
          <p:cNvPr id="162" name="Group 15"/>
          <p:cNvGrpSpPr/>
          <p:nvPr/>
        </p:nvGrpSpPr>
        <p:grpSpPr>
          <a:xfrm>
            <a:off x="4829509" y="1825830"/>
            <a:ext cx="6381148" cy="4048126"/>
            <a:chOff x="0" y="0"/>
            <a:chExt cx="6381147" cy="4048124"/>
          </a:xfrm>
        </p:grpSpPr>
        <p:pic>
          <p:nvPicPr>
            <p:cNvPr id="146" name="Picture 4" descr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359603" cy="4048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7" name="TextBox 5"/>
            <p:cNvSpPr txBox="1"/>
            <p:nvPr/>
          </p:nvSpPr>
          <p:spPr>
            <a:xfrm>
              <a:off x="186149" y="997049"/>
              <a:ext cx="1099335" cy="584773"/>
            </a:xfrm>
            <a:prstGeom prst="rect">
              <a:avLst/>
            </a:prstGeom>
            <a:solidFill>
              <a:srgbClr val="DEE6F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600"/>
              </a:pPr>
              <a:r>
                <a:rPr dirty="0"/>
                <a:t>Alámbrico/</a:t>
              </a:r>
            </a:p>
            <a:p>
              <a:pPr algn="ctr">
                <a:defRPr sz="1600"/>
              </a:pPr>
              <a:r>
                <a:rPr dirty="0"/>
                <a:t>Fibra</a:t>
              </a:r>
            </a:p>
          </p:txBody>
        </p:sp>
        <p:sp>
          <p:nvSpPr>
            <p:cNvPr id="148" name="TextBox 6"/>
            <p:cNvSpPr txBox="1"/>
            <p:nvPr/>
          </p:nvSpPr>
          <p:spPr>
            <a:xfrm>
              <a:off x="86694" y="2642172"/>
              <a:ext cx="1198790" cy="332741"/>
            </a:xfrm>
            <a:prstGeom prst="rect">
              <a:avLst/>
            </a:prstGeom>
            <a:solidFill>
              <a:srgbClr val="DEE6F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/>
              </a:lvl1pPr>
            </a:lstStyle>
            <a:p>
              <a:r>
                <a:rPr dirty="0"/>
                <a:t>Inalámbrico</a:t>
              </a:r>
            </a:p>
          </p:txBody>
        </p:sp>
        <p:grpSp>
          <p:nvGrpSpPr>
            <p:cNvPr id="151" name="Rectangle: Rounded Corners 7"/>
            <p:cNvGrpSpPr/>
            <p:nvPr/>
          </p:nvGrpSpPr>
          <p:grpSpPr>
            <a:xfrm>
              <a:off x="96762" y="3095289"/>
              <a:ext cx="1949658" cy="815343"/>
              <a:chOff x="0" y="0"/>
              <a:chExt cx="1949656" cy="815341"/>
            </a:xfrm>
          </p:grpSpPr>
          <p:sp>
            <p:nvSpPr>
              <p:cNvPr id="149" name="Rounded Rectangle"/>
              <p:cNvSpPr/>
              <p:nvPr/>
            </p:nvSpPr>
            <p:spPr>
              <a:xfrm>
                <a:off x="0" y="18569"/>
                <a:ext cx="1949656" cy="778202"/>
              </a:xfrm>
              <a:prstGeom prst="roundRect">
                <a:avLst>
                  <a:gd name="adj" fmla="val 16667"/>
                </a:avLst>
              </a:prstGeom>
              <a:solidFill>
                <a:srgbClr val="DEE6F0"/>
              </a:solidFill>
              <a:ln w="1270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 dirty="0"/>
              </a:p>
            </p:txBody>
          </p:sp>
          <p:sp>
            <p:nvSpPr>
              <p:cNvPr id="150" name="Local Last Mile  to Homes and Businesses"/>
              <p:cNvSpPr txBox="1"/>
              <p:nvPr/>
            </p:nvSpPr>
            <p:spPr>
              <a:xfrm>
                <a:off x="90058" y="0"/>
                <a:ext cx="1769540" cy="815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1600"/>
                </a:pPr>
                <a:r>
                  <a:rPr dirty="0"/>
                  <a:t>Última Milla Local a Hogares y Empresas</a:t>
                </a:r>
              </a:p>
            </p:txBody>
          </p:sp>
        </p:grpSp>
        <p:grpSp>
          <p:nvGrpSpPr>
            <p:cNvPr id="154" name="Rectangle: Rounded Corners 8"/>
            <p:cNvGrpSpPr/>
            <p:nvPr/>
          </p:nvGrpSpPr>
          <p:grpSpPr>
            <a:xfrm>
              <a:off x="4431489" y="3103702"/>
              <a:ext cx="1949658" cy="778203"/>
              <a:chOff x="0" y="0"/>
              <a:chExt cx="1949656" cy="778201"/>
            </a:xfrm>
          </p:grpSpPr>
          <p:sp>
            <p:nvSpPr>
              <p:cNvPr id="152" name="Rounded Rectangle"/>
              <p:cNvSpPr/>
              <p:nvPr/>
            </p:nvSpPr>
            <p:spPr>
              <a:xfrm>
                <a:off x="0" y="0"/>
                <a:ext cx="1949656" cy="778201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Off val="44000"/>
                </a:schemeClr>
              </a:solidFill>
              <a:ln w="1270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 dirty="0"/>
              </a:p>
            </p:txBody>
          </p:sp>
          <p:sp>
            <p:nvSpPr>
              <p:cNvPr id="153" name="Long Haul Fiber"/>
              <p:cNvSpPr txBox="1"/>
              <p:nvPr/>
            </p:nvSpPr>
            <p:spPr>
              <a:xfrm>
                <a:off x="90058" y="222730"/>
                <a:ext cx="1769540" cy="332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600"/>
                </a:lvl1pPr>
              </a:lstStyle>
              <a:p>
                <a:r>
                  <a:rPr dirty="0"/>
                  <a:t>Fibra de Larga Distancia</a:t>
                </a:r>
              </a:p>
            </p:txBody>
          </p:sp>
        </p:grpSp>
        <p:grpSp>
          <p:nvGrpSpPr>
            <p:cNvPr id="157" name="Rectangle: Rounded Corners 9"/>
            <p:cNvGrpSpPr/>
            <p:nvPr/>
          </p:nvGrpSpPr>
          <p:grpSpPr>
            <a:xfrm>
              <a:off x="2279481" y="3103702"/>
              <a:ext cx="1949658" cy="778203"/>
              <a:chOff x="0" y="0"/>
              <a:chExt cx="1949656" cy="778201"/>
            </a:xfrm>
          </p:grpSpPr>
          <p:sp>
            <p:nvSpPr>
              <p:cNvPr id="155" name="Rounded Rectangle"/>
              <p:cNvSpPr/>
              <p:nvPr/>
            </p:nvSpPr>
            <p:spPr>
              <a:xfrm>
                <a:off x="0" y="0"/>
                <a:ext cx="1949656" cy="778201"/>
              </a:xfrm>
              <a:prstGeom prst="roundRect">
                <a:avLst>
                  <a:gd name="adj" fmla="val 16667"/>
                </a:avLst>
              </a:prstGeom>
              <a:solidFill>
                <a:srgbClr val="EFF3F8"/>
              </a:solidFill>
              <a:ln w="12700" cap="flat">
                <a:solidFill>
                  <a:srgbClr val="002F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 dirty="0"/>
              </a:p>
            </p:txBody>
          </p:sp>
          <p:sp>
            <p:nvSpPr>
              <p:cNvPr id="156" name="Middle-Mile Fiber"/>
              <p:cNvSpPr txBox="1"/>
              <p:nvPr/>
            </p:nvSpPr>
            <p:spPr>
              <a:xfrm>
                <a:off x="90058" y="222730"/>
                <a:ext cx="1769540" cy="332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600"/>
                </a:lvl1pPr>
              </a:lstStyle>
              <a:p>
                <a:r>
                  <a:rPr dirty="0"/>
                  <a:t>Fibra de Media Milla</a:t>
                </a:r>
              </a:p>
            </p:txBody>
          </p:sp>
        </p:grpSp>
        <p:sp>
          <p:nvSpPr>
            <p:cNvPr id="158" name="TextBox 10"/>
            <p:cNvSpPr txBox="1"/>
            <p:nvPr/>
          </p:nvSpPr>
          <p:spPr>
            <a:xfrm>
              <a:off x="4798059" y="40622"/>
              <a:ext cx="1499821" cy="332741"/>
            </a:xfrm>
            <a:prstGeom prst="rect">
              <a:avLst/>
            </a:pr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/>
              </a:lvl1pPr>
            </a:lstStyle>
            <a:p>
              <a:r>
                <a:rPr dirty="0"/>
                <a:t>Alburquerque</a:t>
              </a:r>
            </a:p>
          </p:txBody>
        </p:sp>
        <p:sp>
          <p:nvSpPr>
            <p:cNvPr id="159" name="TextBox 11"/>
            <p:cNvSpPr txBox="1"/>
            <p:nvPr/>
          </p:nvSpPr>
          <p:spPr>
            <a:xfrm>
              <a:off x="5297999" y="800648"/>
              <a:ext cx="999881" cy="332741"/>
            </a:xfrm>
            <a:prstGeom prst="rect">
              <a:avLst/>
            </a:pr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/>
              </a:lvl1pPr>
            </a:lstStyle>
            <a:p>
              <a:r>
                <a:rPr dirty="0"/>
                <a:t>Santa Fe</a:t>
              </a:r>
            </a:p>
          </p:txBody>
        </p:sp>
        <p:sp>
          <p:nvSpPr>
            <p:cNvPr id="160" name="TextBox 12"/>
            <p:cNvSpPr txBox="1"/>
            <p:nvPr/>
          </p:nvSpPr>
          <p:spPr>
            <a:xfrm>
              <a:off x="4906376" y="2384466"/>
              <a:ext cx="1083789" cy="332741"/>
            </a:xfrm>
            <a:prstGeom prst="rect">
              <a:avLst/>
            </a:pr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/>
              </a:lvl1pPr>
            </a:lstStyle>
            <a:p>
              <a:r>
                <a:rPr dirty="0"/>
                <a:t>Phoenix</a:t>
              </a:r>
            </a:p>
          </p:txBody>
        </p:sp>
        <p:sp>
          <p:nvSpPr>
            <p:cNvPr id="161" name="TextBox 13"/>
            <p:cNvSpPr txBox="1"/>
            <p:nvPr/>
          </p:nvSpPr>
          <p:spPr>
            <a:xfrm>
              <a:off x="2999785" y="1165053"/>
              <a:ext cx="1335744" cy="332741"/>
            </a:xfrm>
            <a:prstGeom prst="rect">
              <a:avLst/>
            </a:prstGeom>
            <a:solidFill>
              <a:srgbClr val="EFF3F8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/>
              </a:lvl1pPr>
            </a:lstStyle>
            <a:p>
              <a:r>
                <a:rPr dirty="0"/>
                <a:t>Las Cruces</a:t>
              </a:r>
            </a:p>
          </p:txBody>
        </p:sp>
      </p:grpSp>
      <p:sp>
        <p:nvSpPr>
          <p:cNvPr id="163" name="Rectangle: Rounded Corners 14"/>
          <p:cNvSpPr/>
          <p:nvPr/>
        </p:nvSpPr>
        <p:spPr>
          <a:xfrm>
            <a:off x="648810" y="1374731"/>
            <a:ext cx="10030692" cy="97407"/>
          </a:xfrm>
          <a:prstGeom prst="roundRect">
            <a:avLst>
              <a:gd name="adj" fmla="val 16667"/>
            </a:avLst>
          </a:prstGeom>
          <a:solidFill>
            <a:srgbClr val="3CA5A4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696879"/>
            <a:ext cx="10069902" cy="446073"/>
          </a:xfrm>
          <a:prstGeom prst="rect">
            <a:avLst/>
          </a:prstGeom>
        </p:spPr>
        <p:txBody>
          <a:bodyPr/>
          <a:lstStyle>
            <a:lvl1pPr defTabSz="539495">
              <a:defRPr sz="2359"/>
            </a:lvl1pPr>
          </a:lstStyle>
          <a:p>
            <a:r>
              <a:rPr dirty="0"/>
              <a:t>TIPOS DE INFRAESTRUCTURA DE BANDA ANCHA</a:t>
            </a:r>
          </a:p>
        </p:txBody>
      </p:sp>
      <p:grpSp>
        <p:nvGrpSpPr>
          <p:cNvPr id="181" name="Group 4"/>
          <p:cNvGrpSpPr/>
          <p:nvPr/>
        </p:nvGrpSpPr>
        <p:grpSpPr>
          <a:xfrm>
            <a:off x="2720865" y="1478464"/>
            <a:ext cx="6481009" cy="4362584"/>
            <a:chOff x="0" y="0"/>
            <a:chExt cx="6481005" cy="4362582"/>
          </a:xfrm>
        </p:grpSpPr>
        <p:grpSp>
          <p:nvGrpSpPr>
            <p:cNvPr id="168" name="Freeform 7"/>
            <p:cNvGrpSpPr/>
            <p:nvPr/>
          </p:nvGrpSpPr>
          <p:grpSpPr>
            <a:xfrm>
              <a:off x="3324716" y="0"/>
              <a:ext cx="2052296" cy="2358964"/>
              <a:chOff x="1" y="0"/>
              <a:chExt cx="2052295" cy="2358963"/>
            </a:xfrm>
          </p:grpSpPr>
          <p:sp>
            <p:nvSpPr>
              <p:cNvPr id="166" name="Shape"/>
              <p:cNvSpPr/>
              <p:nvPr/>
            </p:nvSpPr>
            <p:spPr>
              <a:xfrm>
                <a:off x="1" y="0"/>
                <a:ext cx="2052295" cy="235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4698"/>
                    </a:lnTo>
                    <a:lnTo>
                      <a:pt x="21600" y="16902"/>
                    </a:lnTo>
                    <a:lnTo>
                      <a:pt x="10800" y="21600"/>
                    </a:lnTo>
                    <a:lnTo>
                      <a:pt x="0" y="16902"/>
                    </a:lnTo>
                    <a:lnTo>
                      <a:pt x="0" y="4698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1ED1FF"/>
              </a:solidFill>
              <a:ln w="12700" cap="flat">
                <a:solidFill>
                  <a:schemeClr val="accent1">
                    <a:lumOff val="44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00050">
                  <a:lnSpc>
                    <a:spcPct val="114000"/>
                  </a:lnSpc>
                  <a:spcBef>
                    <a:spcPts val="700"/>
                  </a:spcBef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 dirty="0"/>
              </a:p>
            </p:txBody>
          </p:sp>
          <p:sp>
            <p:nvSpPr>
              <p:cNvPr id="167" name="Hybrid fiber-coaxial (cable)"/>
              <p:cNvSpPr txBox="1"/>
              <p:nvPr/>
            </p:nvSpPr>
            <p:spPr>
              <a:xfrm>
                <a:off x="6349" y="478220"/>
                <a:ext cx="2039597" cy="14025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01389" tIns="201389" rIns="201389" bIns="201389" numCol="1" anchor="ctr">
                <a:spAutoFit/>
              </a:bodyPr>
              <a:lstStyle>
                <a:lvl1pPr algn="ctr" defTabSz="400050">
                  <a:lnSpc>
                    <a:spcPct val="114000"/>
                  </a:lnSpc>
                  <a:spcBef>
                    <a:spcPts val="800"/>
                  </a:spcBef>
                  <a:defRPr sz="2000">
                    <a:solidFill>
                      <a:schemeClr val="accent1">
                        <a:lumOff val="44000"/>
                      </a:schemeClr>
                    </a:solidFill>
                    <a:latin typeface="Expressway Rg"/>
                    <a:ea typeface="Expressway Rg"/>
                    <a:cs typeface="Expressway Rg"/>
                    <a:sym typeface="Expressway Rg"/>
                  </a:defRPr>
                </a:lvl1pPr>
              </a:lstStyle>
              <a:p>
                <a:r>
                  <a:rPr dirty="0"/>
                  <a:t>Híbrido fibra-coaxial (cable)</a:t>
                </a:r>
              </a:p>
            </p:txBody>
          </p:sp>
        </p:grpSp>
        <p:grpSp>
          <p:nvGrpSpPr>
            <p:cNvPr id="171" name="Freeform 9"/>
            <p:cNvGrpSpPr/>
            <p:nvPr/>
          </p:nvGrpSpPr>
          <p:grpSpPr>
            <a:xfrm>
              <a:off x="1108238" y="0"/>
              <a:ext cx="2052296" cy="2358964"/>
              <a:chOff x="1" y="0"/>
              <a:chExt cx="2052295" cy="2358963"/>
            </a:xfrm>
          </p:grpSpPr>
          <p:sp>
            <p:nvSpPr>
              <p:cNvPr id="169" name="Shape"/>
              <p:cNvSpPr/>
              <p:nvPr/>
            </p:nvSpPr>
            <p:spPr>
              <a:xfrm>
                <a:off x="1" y="0"/>
                <a:ext cx="2052295" cy="235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4698"/>
                    </a:lnTo>
                    <a:lnTo>
                      <a:pt x="21600" y="16902"/>
                    </a:lnTo>
                    <a:lnTo>
                      <a:pt x="10800" y="21600"/>
                    </a:lnTo>
                    <a:lnTo>
                      <a:pt x="0" y="16902"/>
                    </a:lnTo>
                    <a:lnTo>
                      <a:pt x="0" y="4698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0089AC"/>
              </a:solidFill>
              <a:ln w="12700" cap="flat">
                <a:solidFill>
                  <a:schemeClr val="accent1">
                    <a:lumOff val="44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600200">
                  <a:lnSpc>
                    <a:spcPct val="114000"/>
                  </a:lnSpc>
                  <a:spcBef>
                    <a:spcPts val="700"/>
                  </a:spcBef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 dirty="0"/>
              </a:p>
            </p:txBody>
          </p:sp>
          <p:sp>
            <p:nvSpPr>
              <p:cNvPr id="170" name="Fiber-to-the-premises"/>
              <p:cNvSpPr txBox="1"/>
              <p:nvPr/>
            </p:nvSpPr>
            <p:spPr>
              <a:xfrm>
                <a:off x="6349" y="686246"/>
                <a:ext cx="2039597" cy="9864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67099" tIns="167099" rIns="167099" bIns="167099" numCol="1" anchor="ctr">
                <a:spAutoFit/>
              </a:bodyPr>
              <a:lstStyle>
                <a:lvl1pPr algn="ctr" defTabSz="1600200">
                  <a:lnSpc>
                    <a:spcPct val="114000"/>
                  </a:lnSpc>
                  <a:spcBef>
                    <a:spcPts val="800"/>
                  </a:spcBef>
                  <a:defRPr sz="2000">
                    <a:solidFill>
                      <a:schemeClr val="accent1">
                        <a:lumOff val="44000"/>
                      </a:schemeClr>
                    </a:solidFill>
                    <a:latin typeface="Expressway Rg"/>
                    <a:ea typeface="Expressway Rg"/>
                    <a:cs typeface="Expressway Rg"/>
                    <a:sym typeface="Expressway Rg"/>
                  </a:defRPr>
                </a:lvl1pPr>
              </a:lstStyle>
              <a:p>
                <a:r>
                  <a:rPr dirty="0"/>
                  <a:t>Fibra hasta las instalaciones</a:t>
                </a:r>
              </a:p>
            </p:txBody>
          </p:sp>
        </p:grpSp>
        <p:grpSp>
          <p:nvGrpSpPr>
            <p:cNvPr id="174" name="Freeform 10"/>
            <p:cNvGrpSpPr/>
            <p:nvPr/>
          </p:nvGrpSpPr>
          <p:grpSpPr>
            <a:xfrm>
              <a:off x="2212230" y="2002286"/>
              <a:ext cx="2052297" cy="2358964"/>
              <a:chOff x="1" y="0"/>
              <a:chExt cx="2052295" cy="2358963"/>
            </a:xfrm>
          </p:grpSpPr>
          <p:sp>
            <p:nvSpPr>
              <p:cNvPr id="172" name="Shape"/>
              <p:cNvSpPr/>
              <p:nvPr/>
            </p:nvSpPr>
            <p:spPr>
              <a:xfrm>
                <a:off x="1" y="0"/>
                <a:ext cx="2052295" cy="235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4698"/>
                    </a:lnTo>
                    <a:lnTo>
                      <a:pt x="21600" y="16902"/>
                    </a:lnTo>
                    <a:lnTo>
                      <a:pt x="10800" y="21600"/>
                    </a:lnTo>
                    <a:lnTo>
                      <a:pt x="0" y="16902"/>
                    </a:lnTo>
                    <a:lnTo>
                      <a:pt x="0" y="4698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286E6D"/>
              </a:solidFill>
              <a:ln w="12700" cap="flat">
                <a:solidFill>
                  <a:schemeClr val="accent1">
                    <a:lumOff val="44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600200">
                  <a:lnSpc>
                    <a:spcPct val="114000"/>
                  </a:lnSpc>
                  <a:spcBef>
                    <a:spcPts val="700"/>
                  </a:spcBef>
                  <a:defRPr sz="2000">
                    <a:solidFill>
                      <a:schemeClr val="accent1">
                        <a:lumOff val="44000"/>
                      </a:schemeClr>
                    </a:solidFill>
                    <a:latin typeface="Expressway Rg"/>
                    <a:ea typeface="Expressway Rg"/>
                    <a:cs typeface="Expressway Rg"/>
                    <a:sym typeface="Expressway Rg"/>
                  </a:defRPr>
                </a:pPr>
                <a:endParaRPr dirty="0"/>
              </a:p>
            </p:txBody>
          </p:sp>
          <p:sp>
            <p:nvSpPr>
              <p:cNvPr id="173" name="Fixed wireless sometimes not at broadband speeds"/>
              <p:cNvSpPr txBox="1"/>
              <p:nvPr/>
            </p:nvSpPr>
            <p:spPr>
              <a:xfrm>
                <a:off x="6349" y="346140"/>
                <a:ext cx="2039597" cy="16666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01389" tIns="201389" rIns="201389" bIns="201389" numCol="1" anchor="ctr">
                <a:spAutoFit/>
              </a:bodyPr>
              <a:lstStyle/>
              <a:p>
                <a:pPr algn="ctr" defTabSz="1600200">
                  <a:lnSpc>
                    <a:spcPct val="114000"/>
                  </a:lnSpc>
                  <a:spcBef>
                    <a:spcPts val="800"/>
                  </a:spcBef>
                  <a:defRPr sz="2000">
                    <a:solidFill>
                      <a:schemeClr val="accent1">
                        <a:lumOff val="44000"/>
                      </a:schemeClr>
                    </a:solidFill>
                    <a:latin typeface="Expressway Rg"/>
                    <a:ea typeface="Expressway Rg"/>
                    <a:cs typeface="Expressway Rg"/>
                    <a:sym typeface="Expressway Rg"/>
                  </a:defRPr>
                </a:pPr>
                <a:r>
                  <a:rPr dirty="0"/>
                  <a:t>Inalámbrico fijo </a:t>
                </a:r>
                <a:r>
                  <a:rPr sz="1800" dirty="0"/>
                  <a:t>a veces no a velocidades de banda ancha</a:t>
                </a:r>
              </a:p>
            </p:txBody>
          </p:sp>
        </p:grpSp>
        <p:grpSp>
          <p:nvGrpSpPr>
            <p:cNvPr id="177" name="Freeform 12"/>
            <p:cNvGrpSpPr/>
            <p:nvPr/>
          </p:nvGrpSpPr>
          <p:grpSpPr>
            <a:xfrm>
              <a:off x="4428708" y="2002286"/>
              <a:ext cx="2052297" cy="2358964"/>
              <a:chOff x="1" y="0"/>
              <a:chExt cx="2052295" cy="2358963"/>
            </a:xfrm>
          </p:grpSpPr>
          <p:sp>
            <p:nvSpPr>
              <p:cNvPr id="175" name="Shape"/>
              <p:cNvSpPr/>
              <p:nvPr/>
            </p:nvSpPr>
            <p:spPr>
              <a:xfrm>
                <a:off x="1" y="0"/>
                <a:ext cx="2052295" cy="235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4698"/>
                    </a:lnTo>
                    <a:lnTo>
                      <a:pt x="21600" y="16902"/>
                    </a:lnTo>
                    <a:lnTo>
                      <a:pt x="10800" y="21600"/>
                    </a:lnTo>
                    <a:lnTo>
                      <a:pt x="0" y="16902"/>
                    </a:lnTo>
                    <a:lnTo>
                      <a:pt x="0" y="4698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005368"/>
              </a:solidFill>
              <a:ln w="12700" cap="flat">
                <a:solidFill>
                  <a:schemeClr val="accent1">
                    <a:lumOff val="44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lnSpc>
                    <a:spcPct val="114000"/>
                  </a:lnSpc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 dirty="0"/>
              </a:p>
            </p:txBody>
          </p:sp>
          <p:sp>
            <p:nvSpPr>
              <p:cNvPr id="176" name="Mobile wireless (4G and 5G)"/>
              <p:cNvSpPr txBox="1"/>
              <p:nvPr/>
            </p:nvSpPr>
            <p:spPr>
              <a:xfrm>
                <a:off x="6349" y="512510"/>
                <a:ext cx="2039597" cy="13339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67099" tIns="167099" rIns="167099" bIns="167099" numCol="1" anchor="ctr">
                <a:spAutoFit/>
              </a:bodyPr>
              <a:lstStyle/>
              <a:p>
                <a:pPr algn="ctr">
                  <a:lnSpc>
                    <a:spcPct val="114000"/>
                  </a:lnSpc>
                  <a:defRPr sz="2000">
                    <a:solidFill>
                      <a:schemeClr val="accent1">
                        <a:lumOff val="44000"/>
                      </a:schemeClr>
                    </a:solidFill>
                    <a:latin typeface="Expressway Rg"/>
                    <a:ea typeface="Expressway Rg"/>
                    <a:cs typeface="Expressway Rg"/>
                    <a:sym typeface="Expressway Rg"/>
                  </a:defRPr>
                </a:pPr>
                <a:r>
                  <a:rPr dirty="0"/>
                  <a:t>Móvil inalámbrico (4G y 5G)</a:t>
                </a:r>
              </a:p>
            </p:txBody>
          </p:sp>
        </p:grpSp>
        <p:grpSp>
          <p:nvGrpSpPr>
            <p:cNvPr id="180" name="Freeform 13"/>
            <p:cNvGrpSpPr/>
            <p:nvPr/>
          </p:nvGrpSpPr>
          <p:grpSpPr>
            <a:xfrm>
              <a:off x="0" y="2000954"/>
              <a:ext cx="2052295" cy="2361628"/>
              <a:chOff x="0" y="0"/>
              <a:chExt cx="2052294" cy="2361627"/>
            </a:xfrm>
          </p:grpSpPr>
          <p:sp>
            <p:nvSpPr>
              <p:cNvPr id="178" name="Shape"/>
              <p:cNvSpPr/>
              <p:nvPr/>
            </p:nvSpPr>
            <p:spPr>
              <a:xfrm>
                <a:off x="0" y="1331"/>
                <a:ext cx="2052294" cy="235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4698"/>
                    </a:lnTo>
                    <a:lnTo>
                      <a:pt x="21600" y="16902"/>
                    </a:lnTo>
                    <a:lnTo>
                      <a:pt x="10800" y="21600"/>
                    </a:lnTo>
                    <a:lnTo>
                      <a:pt x="0" y="16902"/>
                    </a:lnTo>
                    <a:lnTo>
                      <a:pt x="0" y="4698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3CA5A4"/>
              </a:solidFill>
              <a:ln w="12700" cap="flat">
                <a:solidFill>
                  <a:schemeClr val="accent1">
                    <a:lumOff val="44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00050">
                  <a:lnSpc>
                    <a:spcPct val="114000"/>
                  </a:lnSpc>
                  <a:spcBef>
                    <a:spcPts val="700"/>
                  </a:spcBef>
                  <a:defRPr sz="2000">
                    <a:solidFill>
                      <a:schemeClr val="accent1">
                        <a:lumOff val="44000"/>
                      </a:schemeClr>
                    </a:solidFill>
                    <a:latin typeface="Expressway Rg"/>
                    <a:ea typeface="Expressway Rg"/>
                    <a:cs typeface="Expressway Rg"/>
                    <a:sym typeface="Expressway Rg"/>
                  </a:defRPr>
                </a:pPr>
                <a:endParaRPr dirty="0"/>
              </a:p>
            </p:txBody>
          </p:sp>
          <p:sp>
            <p:nvSpPr>
              <p:cNvPr id="179" name="Digital Subscriber Line (DSL) frequently not at broadband speeds"/>
              <p:cNvSpPr txBox="1"/>
              <p:nvPr/>
            </p:nvSpPr>
            <p:spPr>
              <a:xfrm>
                <a:off x="6348" y="0"/>
                <a:ext cx="2039596" cy="23616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01389" tIns="201389" rIns="201389" bIns="201389" numCol="1" anchor="ctr">
                <a:spAutoFit/>
              </a:bodyPr>
              <a:lstStyle/>
              <a:p>
                <a:pPr algn="ctr" defTabSz="400050">
                  <a:lnSpc>
                    <a:spcPct val="114000"/>
                  </a:lnSpc>
                  <a:spcBef>
                    <a:spcPts val="800"/>
                  </a:spcBef>
                  <a:defRPr sz="2000">
                    <a:solidFill>
                      <a:schemeClr val="accent1">
                        <a:lumOff val="44000"/>
                      </a:schemeClr>
                    </a:solidFill>
                    <a:latin typeface="Expressway Rg"/>
                    <a:ea typeface="Expressway Rg"/>
                    <a:cs typeface="Expressway Rg"/>
                    <a:sym typeface="Expressway Rg"/>
                  </a:defRPr>
                </a:pPr>
                <a:r>
                  <a:rPr dirty="0"/>
                  <a:t>Línea de Suscriptor Digital (DSL </a:t>
                </a:r>
                <a:r>
                  <a:rPr sz="1800" dirty="0"/>
                  <a:t>frecuentemente no a velocidades de banda ancha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 txBox="1">
            <a:spLocks noGrp="1"/>
          </p:cNvSpPr>
          <p:nvPr>
            <p:ph type="title"/>
          </p:nvPr>
        </p:nvSpPr>
        <p:spPr>
          <a:xfrm>
            <a:off x="609600" y="1628056"/>
            <a:ext cx="10069902" cy="997698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dirty="0"/>
              <a:t>Introducciones</a:t>
            </a:r>
          </a:p>
        </p:txBody>
      </p:sp>
      <p:sp>
        <p:nvSpPr>
          <p:cNvPr id="97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09600" y="3264248"/>
            <a:ext cx="10972800" cy="2649991"/>
          </a:xfrm>
          <a:prstGeom prst="rect">
            <a:avLst/>
          </a:prstGeom>
        </p:spPr>
        <p:txBody>
          <a:bodyPr lIns="45718" tIns="45718" rIns="45718" bIns="45718" anchor="t">
            <a:normAutofit/>
          </a:bodyPr>
          <a:lstStyle/>
          <a:p>
            <a:pPr marL="457200" indent="-457200">
              <a:buSzPct val="100000"/>
              <a:buFont typeface="Arial"/>
              <a:buChar char="•"/>
              <a:defRPr i="1"/>
            </a:pPr>
            <a:r>
              <a:rPr dirty="0"/>
              <a:t>Kelly Schlegel - Directora de la Oficina de Acceso y Expansión de Banda Ancha</a:t>
            </a:r>
          </a:p>
          <a:p>
            <a:pPr marL="457200" indent="-457200">
              <a:buSzPct val="100000"/>
              <a:buFont typeface="Arial"/>
              <a:buChar char="•"/>
              <a:defRPr i="1"/>
            </a:pPr>
            <a:r>
              <a:rPr dirty="0"/>
              <a:t>Joaquín Alvarado – Facilitador de </a:t>
            </a:r>
            <a:r>
              <a:rPr lang="en-US" dirty="0"/>
              <a:t>La </a:t>
            </a:r>
            <a:r>
              <a:rPr dirty="0"/>
              <a:t>Participación Comunitaria</a:t>
            </a:r>
          </a:p>
        </p:txBody>
      </p:sp>
      <p:sp>
        <p:nvSpPr>
          <p:cNvPr id="98" name="Rectangle: Rounded Corners 3"/>
          <p:cNvSpPr/>
          <p:nvPr/>
        </p:nvSpPr>
        <p:spPr>
          <a:xfrm>
            <a:off x="687897" y="2525085"/>
            <a:ext cx="9974510" cy="11744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7569-0046-A8EF-284F-943B609CC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1" y="1140762"/>
            <a:ext cx="3701989" cy="3120520"/>
          </a:xfrm>
        </p:spPr>
        <p:txBody>
          <a:bodyPr>
            <a:noAutofit/>
          </a:bodyPr>
          <a:lstStyle/>
          <a:p>
            <a:r>
              <a:rPr dirty="0"/>
              <a:t>Cobertura de banda ancha en Nuevo México por tecnología</a:t>
            </a:r>
          </a:p>
        </p:txBody>
      </p:sp>
      <p:pic>
        <p:nvPicPr>
          <p:cNvPr id="5" name="Picture 4" descr="Map  Description automatically generated">
            <a:extLst>
              <a:ext uri="{FF2B5EF4-FFF2-40B4-BE49-F238E27FC236}">
                <a16:creationId xmlns:a16="http://schemas.microsoft.com/office/drawing/2014/main" id="{ABE73F5F-46FD-C5F6-0649-C6967C1ED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876" y="71020"/>
            <a:ext cx="5001087" cy="647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1625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>
            <a:spLocks noGrp="1"/>
          </p:cNvSpPr>
          <p:nvPr>
            <p:ph type="title"/>
          </p:nvPr>
        </p:nvSpPr>
        <p:spPr>
          <a:xfrm>
            <a:off x="609600" y="696879"/>
            <a:ext cx="10069902" cy="446073"/>
          </a:xfrm>
          <a:prstGeom prst="rect">
            <a:avLst/>
          </a:prstGeom>
        </p:spPr>
        <p:txBody>
          <a:bodyPr/>
          <a:lstStyle>
            <a:lvl1pPr defTabSz="539495">
              <a:defRPr sz="2359"/>
            </a:lvl1pPr>
          </a:lstStyle>
          <a:p>
            <a:r>
              <a:rPr dirty="0"/>
              <a:t>¿QUÉ ES “OPORTUNIDAD Y EQUIDAD DIGITAL”?</a:t>
            </a:r>
          </a:p>
        </p:txBody>
      </p:sp>
      <p:sp>
        <p:nvSpPr>
          <p:cNvPr id="184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09600" y="1418670"/>
            <a:ext cx="10972800" cy="7494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685800">
              <a:spcBef>
                <a:spcPts val="700"/>
              </a:spcBef>
              <a:defRPr sz="2400"/>
            </a:lvl1pPr>
          </a:lstStyle>
          <a:p>
            <a:r>
              <a:rPr dirty="0"/>
              <a:t>En general, los expertos han identificado cinco elementos de oportunidad y equidad digital:</a:t>
            </a:r>
          </a:p>
        </p:txBody>
      </p:sp>
      <p:sp>
        <p:nvSpPr>
          <p:cNvPr id="185" name="Rectangle: Rounded Corners 6"/>
          <p:cNvSpPr/>
          <p:nvPr/>
        </p:nvSpPr>
        <p:spPr>
          <a:xfrm>
            <a:off x="648810" y="1232108"/>
            <a:ext cx="10030692" cy="97407"/>
          </a:xfrm>
          <a:prstGeom prst="roundRect">
            <a:avLst>
              <a:gd name="adj" fmla="val 16667"/>
            </a:avLst>
          </a:prstGeom>
          <a:solidFill>
            <a:srgbClr val="3CA5A4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 dirty="0"/>
          </a:p>
        </p:txBody>
      </p:sp>
      <p:grpSp>
        <p:nvGrpSpPr>
          <p:cNvPr id="188" name="Rectangle: Rounded Corners 7"/>
          <p:cNvGrpSpPr/>
          <p:nvPr/>
        </p:nvGrpSpPr>
        <p:grpSpPr>
          <a:xfrm>
            <a:off x="2714920" y="2865748"/>
            <a:ext cx="2743201" cy="1282047"/>
            <a:chOff x="0" y="0"/>
            <a:chExt cx="2743200" cy="1282046"/>
          </a:xfrm>
        </p:grpSpPr>
        <p:sp>
          <p:nvSpPr>
            <p:cNvPr id="186" name="Rounded Rectangle"/>
            <p:cNvSpPr/>
            <p:nvPr/>
          </p:nvSpPr>
          <p:spPr>
            <a:xfrm>
              <a:off x="0" y="0"/>
              <a:ext cx="2743200" cy="1282046"/>
            </a:xfrm>
            <a:prstGeom prst="roundRect">
              <a:avLst>
                <a:gd name="adj" fmla="val 16667"/>
              </a:avLst>
            </a:prstGeom>
            <a:solidFill>
              <a:srgbClr val="CCD3DC"/>
            </a:solidFill>
            <a:ln w="12700" cap="flat">
              <a:solidFill>
                <a:srgbClr val="BABAB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1">
                      <a:lumOff val="44000"/>
                    </a:schemeClr>
                  </a:solidFill>
                </a:defRPr>
              </a:pPr>
              <a:endParaRPr dirty="0"/>
            </a:p>
          </p:txBody>
        </p:sp>
        <p:sp>
          <p:nvSpPr>
            <p:cNvPr id="187" name="Broadband Access:…"/>
            <p:cNvSpPr txBox="1"/>
            <p:nvPr/>
          </p:nvSpPr>
          <p:spPr>
            <a:xfrm>
              <a:off x="114653" y="55552"/>
              <a:ext cx="2513894" cy="1170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400" b="1">
                  <a:solidFill>
                    <a:srgbClr val="1F1F1F"/>
                  </a:solidFill>
                </a:defRPr>
              </a:pPr>
              <a:r>
                <a:rPr dirty="0"/>
                <a:t>Acceso de banda ancha:</a:t>
              </a:r>
              <a:endParaRPr dirty="0">
                <a:solidFill>
                  <a:schemeClr val="accent1">
                    <a:lumOff val="44000"/>
                  </a:schemeClr>
                </a:solidFill>
              </a:endParaRPr>
            </a:p>
            <a:p>
              <a:pPr>
                <a:defRPr sz="1400">
                  <a:solidFill>
                    <a:srgbClr val="1F1F1F"/>
                  </a:solidFill>
                </a:defRPr>
              </a:pPr>
              <a:r>
                <a:rPr dirty="0"/>
                <a:t>El servicio de Internet residencial de alta velocidad asequible, accesible y confiable está disponible para todas las personas</a:t>
              </a:r>
            </a:p>
          </p:txBody>
        </p:sp>
      </p:grpSp>
      <p:grpSp>
        <p:nvGrpSpPr>
          <p:cNvPr id="191" name="Rectangle: Rounded Corners 8"/>
          <p:cNvGrpSpPr/>
          <p:nvPr/>
        </p:nvGrpSpPr>
        <p:grpSpPr>
          <a:xfrm>
            <a:off x="6223263" y="2865748"/>
            <a:ext cx="2743201" cy="1282047"/>
            <a:chOff x="0" y="0"/>
            <a:chExt cx="2743200" cy="1282046"/>
          </a:xfrm>
        </p:grpSpPr>
        <p:sp>
          <p:nvSpPr>
            <p:cNvPr id="189" name="Rounded Rectangle"/>
            <p:cNvSpPr/>
            <p:nvPr/>
          </p:nvSpPr>
          <p:spPr>
            <a:xfrm>
              <a:off x="0" y="0"/>
              <a:ext cx="2743200" cy="1282046"/>
            </a:xfrm>
            <a:prstGeom prst="roundRect">
              <a:avLst>
                <a:gd name="adj" fmla="val 16667"/>
              </a:avLst>
            </a:prstGeom>
            <a:solidFill>
              <a:srgbClr val="CCD3DC"/>
            </a:solidFill>
            <a:ln w="12700" cap="flat">
              <a:solidFill>
                <a:srgbClr val="BABAB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1">
                      <a:lumOff val="44000"/>
                    </a:schemeClr>
                  </a:solidFill>
                </a:defRPr>
              </a:pPr>
              <a:endParaRPr dirty="0"/>
            </a:p>
          </p:txBody>
        </p:sp>
        <p:sp>
          <p:nvSpPr>
            <p:cNvPr id="190" name="Accessible and Inclusive Content:…"/>
            <p:cNvSpPr txBox="1"/>
            <p:nvPr/>
          </p:nvSpPr>
          <p:spPr>
            <a:xfrm>
              <a:off x="114653" y="55552"/>
              <a:ext cx="2513894" cy="1170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400" b="1">
                  <a:solidFill>
                    <a:srgbClr val="1F1F1F"/>
                  </a:solidFill>
                </a:defRPr>
              </a:pPr>
              <a:r>
                <a:rPr dirty="0"/>
                <a:t>Contenido Accesible e Inclusivo:</a:t>
              </a:r>
              <a:endParaRPr dirty="0">
                <a:solidFill>
                  <a:schemeClr val="accent1">
                    <a:lumOff val="44000"/>
                  </a:schemeClr>
                </a:solidFill>
              </a:endParaRPr>
            </a:p>
            <a:p>
              <a:pPr>
                <a:defRPr sz="1400">
                  <a:solidFill>
                    <a:srgbClr val="1F1F1F"/>
                  </a:solidFill>
                </a:defRPr>
              </a:pPr>
              <a:r>
                <a:rPr dirty="0"/>
                <a:t>El contenido público en línea es inclusivo y accesible para todas las personas.</a:t>
              </a:r>
            </a:p>
          </p:txBody>
        </p:sp>
      </p:grpSp>
      <p:grpSp>
        <p:nvGrpSpPr>
          <p:cNvPr id="194" name="Rectangle: Rounded Corners 9"/>
          <p:cNvGrpSpPr/>
          <p:nvPr/>
        </p:nvGrpSpPr>
        <p:grpSpPr>
          <a:xfrm>
            <a:off x="1217630" y="4689835"/>
            <a:ext cx="2743201" cy="1636826"/>
            <a:chOff x="0" y="0"/>
            <a:chExt cx="2743200" cy="1282046"/>
          </a:xfrm>
        </p:grpSpPr>
        <p:sp>
          <p:nvSpPr>
            <p:cNvPr id="192" name="Rounded Rectangle"/>
            <p:cNvSpPr/>
            <p:nvPr/>
          </p:nvSpPr>
          <p:spPr>
            <a:xfrm>
              <a:off x="0" y="0"/>
              <a:ext cx="2743200" cy="1282046"/>
            </a:xfrm>
            <a:prstGeom prst="roundRect">
              <a:avLst>
                <a:gd name="adj" fmla="val 16667"/>
              </a:avLst>
            </a:prstGeom>
            <a:solidFill>
              <a:srgbClr val="CCD3DC"/>
            </a:solidFill>
            <a:ln w="12700" cap="flat">
              <a:solidFill>
                <a:srgbClr val="BABAB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1">
                      <a:lumOff val="44000"/>
                    </a:schemeClr>
                  </a:solidFill>
                </a:defRPr>
              </a:pPr>
              <a:endParaRPr dirty="0"/>
            </a:p>
          </p:txBody>
        </p:sp>
        <p:sp>
          <p:nvSpPr>
            <p:cNvPr id="193" name="Devices and Tech Support:…"/>
            <p:cNvSpPr txBox="1"/>
            <p:nvPr/>
          </p:nvSpPr>
          <p:spPr>
            <a:xfrm>
              <a:off x="114653" y="163502"/>
              <a:ext cx="2513894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400" b="1">
                  <a:solidFill>
                    <a:srgbClr val="1F1F1F"/>
                  </a:solidFill>
                </a:defRPr>
              </a:pPr>
              <a:r>
                <a:rPr dirty="0"/>
                <a:t>Dispositivos y Soporte Técnico:</a:t>
              </a:r>
              <a:endParaRPr dirty="0">
                <a:solidFill>
                  <a:schemeClr val="accent1">
                    <a:lumOff val="44000"/>
                  </a:schemeClr>
                </a:solidFill>
              </a:endParaRPr>
            </a:p>
            <a:p>
              <a:pPr>
                <a:defRPr sz="1400">
                  <a:solidFill>
                    <a:srgbClr val="1F1F1F"/>
                  </a:solidFill>
                </a:defRPr>
              </a:pPr>
              <a:r>
                <a:rPr dirty="0"/>
                <a:t>Las personas tienen acceso a computadoras o tabletas y soporte técnico</a:t>
              </a:r>
            </a:p>
          </p:txBody>
        </p:sp>
      </p:grpSp>
      <p:grpSp>
        <p:nvGrpSpPr>
          <p:cNvPr id="197" name="Rectangle: Rounded Corners 11"/>
          <p:cNvGrpSpPr/>
          <p:nvPr/>
        </p:nvGrpSpPr>
        <p:grpSpPr>
          <a:xfrm>
            <a:off x="4641131" y="4689835"/>
            <a:ext cx="2743201" cy="1636826"/>
            <a:chOff x="0" y="0"/>
            <a:chExt cx="2743200" cy="1282046"/>
          </a:xfrm>
        </p:grpSpPr>
        <p:sp>
          <p:nvSpPr>
            <p:cNvPr id="195" name="Rounded Rectangle"/>
            <p:cNvSpPr/>
            <p:nvPr/>
          </p:nvSpPr>
          <p:spPr>
            <a:xfrm>
              <a:off x="0" y="0"/>
              <a:ext cx="2743200" cy="1282046"/>
            </a:xfrm>
            <a:prstGeom prst="roundRect">
              <a:avLst>
                <a:gd name="adj" fmla="val 16667"/>
              </a:avLst>
            </a:prstGeom>
            <a:solidFill>
              <a:srgbClr val="CCD3DC"/>
            </a:solidFill>
            <a:ln w="12700" cap="flat">
              <a:solidFill>
                <a:srgbClr val="BABAB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1">
                      <a:lumOff val="44000"/>
                    </a:schemeClr>
                  </a:solidFill>
                </a:defRPr>
              </a:pPr>
              <a:endParaRPr dirty="0"/>
            </a:p>
          </p:txBody>
        </p:sp>
        <p:sp>
          <p:nvSpPr>
            <p:cNvPr id="196" name="Privacy and Security:…"/>
            <p:cNvSpPr txBox="1"/>
            <p:nvPr/>
          </p:nvSpPr>
          <p:spPr>
            <a:xfrm>
              <a:off x="114653" y="163502"/>
              <a:ext cx="2513894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400" b="1">
                  <a:solidFill>
                    <a:srgbClr val="1F1F1F"/>
                  </a:solidFill>
                </a:defRPr>
              </a:pPr>
              <a:r>
                <a:rPr dirty="0"/>
                <a:t>Privacidad y Seguridad:</a:t>
              </a:r>
              <a:endParaRPr dirty="0">
                <a:solidFill>
                  <a:schemeClr val="accent1">
                    <a:lumOff val="44000"/>
                  </a:schemeClr>
                </a:solidFill>
              </a:endParaRPr>
            </a:p>
            <a:p>
              <a:pPr>
                <a:defRPr sz="1400">
                  <a:solidFill>
                    <a:srgbClr val="1F1F1F"/>
                  </a:solidFill>
                </a:defRPr>
              </a:pPr>
              <a:r>
                <a:rPr dirty="0"/>
                <a:t>Las personas pueden proteger la privacidad de sus datos y la seguridad en línea</a:t>
              </a:r>
            </a:p>
          </p:txBody>
        </p:sp>
      </p:grpSp>
      <p:grpSp>
        <p:nvGrpSpPr>
          <p:cNvPr id="200" name="Rectangle: Rounded Corners 12"/>
          <p:cNvGrpSpPr/>
          <p:nvPr/>
        </p:nvGrpSpPr>
        <p:grpSpPr>
          <a:xfrm>
            <a:off x="8064631" y="4689835"/>
            <a:ext cx="2743201" cy="1710965"/>
            <a:chOff x="0" y="0"/>
            <a:chExt cx="2743200" cy="1282046"/>
          </a:xfrm>
        </p:grpSpPr>
        <p:sp>
          <p:nvSpPr>
            <p:cNvPr id="198" name="Rounded Rectangle"/>
            <p:cNvSpPr/>
            <p:nvPr/>
          </p:nvSpPr>
          <p:spPr>
            <a:xfrm>
              <a:off x="0" y="0"/>
              <a:ext cx="2743200" cy="1282046"/>
            </a:xfrm>
            <a:prstGeom prst="roundRect">
              <a:avLst>
                <a:gd name="adj" fmla="val 16667"/>
              </a:avLst>
            </a:prstGeom>
            <a:solidFill>
              <a:srgbClr val="CCD3DC"/>
            </a:solidFill>
            <a:ln w="12700" cap="flat">
              <a:solidFill>
                <a:srgbClr val="BABAB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1">
                      <a:lumOff val="44000"/>
                    </a:schemeClr>
                  </a:solidFill>
                </a:defRPr>
              </a:pPr>
              <a:endParaRPr dirty="0"/>
            </a:p>
          </p:txBody>
        </p:sp>
        <p:sp>
          <p:nvSpPr>
            <p:cNvPr id="199" name="Digital Literacy and Skills:…"/>
            <p:cNvSpPr txBox="1"/>
            <p:nvPr/>
          </p:nvSpPr>
          <p:spPr>
            <a:xfrm>
              <a:off x="114653" y="55552"/>
              <a:ext cx="2513894" cy="1170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400" b="1">
                  <a:solidFill>
                    <a:srgbClr val="1F1F1F"/>
                  </a:solidFill>
                </a:defRPr>
              </a:pPr>
              <a:r>
                <a:rPr dirty="0"/>
                <a:t>Alfabetización y Habilidades Digitales:</a:t>
              </a:r>
              <a:endParaRPr dirty="0">
                <a:solidFill>
                  <a:schemeClr val="accent1">
                    <a:lumOff val="44000"/>
                  </a:schemeClr>
                </a:solidFill>
              </a:endParaRPr>
            </a:p>
            <a:p>
              <a:pPr>
                <a:defRPr sz="1400">
                  <a:solidFill>
                    <a:srgbClr val="1F1F1F"/>
                  </a:solidFill>
                </a:defRPr>
              </a:pPr>
              <a:r>
                <a:rPr dirty="0"/>
                <a:t>Las personas tienen habilidades digitales para respaldar su capacidad de usar Internet de forma provechosa en su vida diaria.</a:t>
              </a:r>
            </a:p>
          </p:txBody>
        </p:sp>
      </p:grpSp>
      <p:pic>
        <p:nvPicPr>
          <p:cNvPr id="201" name="Graphic 14" descr="Graphic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174" y="2443884"/>
            <a:ext cx="749494" cy="749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Graphic 15" descr="Graphic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515" y="2443884"/>
            <a:ext cx="749495" cy="749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Graphic 16" descr="Graphic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83" y="4315088"/>
            <a:ext cx="749495" cy="749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Graphic 17" descr="Graphic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779" y="4387377"/>
            <a:ext cx="749495" cy="749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Graphic 18" descr="Graphic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442" y="4387377"/>
            <a:ext cx="749495" cy="7494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 txBox="1">
            <a:spLocks noGrp="1"/>
          </p:cNvSpPr>
          <p:nvPr>
            <p:ph type="title"/>
          </p:nvPr>
        </p:nvSpPr>
        <p:spPr>
          <a:xfrm>
            <a:off x="609600" y="1492624"/>
            <a:ext cx="10069902" cy="771205"/>
          </a:xfrm>
          <a:prstGeom prst="rect">
            <a:avLst/>
          </a:prstGeom>
        </p:spPr>
        <p:txBody>
          <a:bodyPr>
            <a:noAutofit/>
          </a:bodyPr>
          <a:lstStyle>
            <a:lvl1pPr defTabSz="365760">
              <a:defRPr sz="3200"/>
            </a:lvl1pPr>
          </a:lstStyle>
          <a:p>
            <a:r>
              <a:rPr sz="8000" dirty="0"/>
              <a:t>Discusión</a:t>
            </a:r>
            <a:r>
              <a:rPr lang="en-US" sz="8000" dirty="0"/>
              <a:t> sobre BEAD</a:t>
            </a:r>
            <a:endParaRPr sz="8000" dirty="0"/>
          </a:p>
        </p:txBody>
      </p:sp>
      <p:sp>
        <p:nvSpPr>
          <p:cNvPr id="20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60669" y="2722024"/>
            <a:ext cx="10972801" cy="3229387"/>
          </a:xfrm>
          <a:prstGeom prst="rect">
            <a:avLst/>
          </a:prstGeom>
        </p:spPr>
        <p:txBody>
          <a:bodyPr/>
          <a:lstStyle/>
          <a:p>
            <a:pPr marL="457200" indent="-457200">
              <a:buSzPct val="100000"/>
              <a:buFont typeface="Arial"/>
              <a:buChar char="•"/>
            </a:pPr>
            <a:r>
              <a:rPr dirty="0"/>
              <a:t>¿Qué desafíos de banda ancha enfrenta su comunidad?</a:t>
            </a:r>
          </a:p>
          <a:p>
            <a:pPr marL="457200" indent="-457200">
              <a:buSzPct val="100000"/>
              <a:buFont typeface="Arial"/>
              <a:buChar char="•"/>
            </a:pPr>
            <a:r>
              <a:rPr dirty="0"/>
              <a:t>¿Qué escucha de sus socios</a:t>
            </a:r>
            <a:r>
              <a:rPr u="sng" dirty="0"/>
              <a:t> y </a:t>
            </a:r>
            <a:r>
              <a:rPr dirty="0"/>
              <a:t>del público acerca de sus desafíos con el acceso y la oportunidad de banda ancha?</a:t>
            </a:r>
          </a:p>
          <a:p>
            <a:pPr marL="457200" indent="-457200">
              <a:buSzPct val="100000"/>
              <a:buFont typeface="Arial"/>
              <a:buChar char="•"/>
            </a:pPr>
            <a:r>
              <a:rPr dirty="0"/>
              <a:t>¿Qué trabajo</a:t>
            </a:r>
            <a:r>
              <a:rPr lang="en-US" dirty="0"/>
              <a:t> en rel</a:t>
            </a:r>
            <a:r>
              <a:rPr dirty="0"/>
              <a:t>ación </a:t>
            </a:r>
            <a:r>
              <a:rPr lang="en-US" dirty="0"/>
              <a:t>a la infraestructura </a:t>
            </a:r>
            <a:r>
              <a:rPr dirty="0"/>
              <a:t>de banda ancha u otras actividades se han llevado a cabo en el condado y/o la región?</a:t>
            </a:r>
            <a:r>
              <a:rPr lang="en-US" dirty="0"/>
              <a:t> Por quién?</a:t>
            </a:r>
            <a:endParaRPr dirty="0"/>
          </a:p>
        </p:txBody>
      </p:sp>
      <p:sp>
        <p:nvSpPr>
          <p:cNvPr id="209" name="Rectangle: Rounded Corners 3"/>
          <p:cNvSpPr/>
          <p:nvPr/>
        </p:nvSpPr>
        <p:spPr>
          <a:xfrm>
            <a:off x="713294" y="2394407"/>
            <a:ext cx="5536677" cy="130578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 1"/>
          <p:cNvSpPr txBox="1">
            <a:spLocks noGrp="1"/>
          </p:cNvSpPr>
          <p:nvPr>
            <p:ph type="title"/>
          </p:nvPr>
        </p:nvSpPr>
        <p:spPr>
          <a:xfrm>
            <a:off x="609600" y="713656"/>
            <a:ext cx="10069902" cy="2448993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dirty="0"/>
              <a:t>Financiamiento de Banda Ancha y Oportunidades Programáticas</a:t>
            </a:r>
          </a:p>
        </p:txBody>
      </p:sp>
      <p:sp>
        <p:nvSpPr>
          <p:cNvPr id="212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09599" y="2994868"/>
            <a:ext cx="10354813" cy="2671303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rPr dirty="0"/>
              <a:t>Descripción general y cronograma de financiamiento</a:t>
            </a:r>
          </a:p>
        </p:txBody>
      </p:sp>
      <p:sp>
        <p:nvSpPr>
          <p:cNvPr id="213" name="Rectangle: Rounded Corners 3"/>
          <p:cNvSpPr/>
          <p:nvPr/>
        </p:nvSpPr>
        <p:spPr>
          <a:xfrm>
            <a:off x="657296" y="2723047"/>
            <a:ext cx="9974510" cy="11744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creenshot 2023-04-12 at 1.05.03 AM.png" descr="Screenshot 2023-04-12 at 1.05.0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292" y="760017"/>
            <a:ext cx="7452018" cy="5589013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Title 1"/>
          <p:cNvSpPr txBox="1">
            <a:spLocks noGrp="1"/>
          </p:cNvSpPr>
          <p:nvPr>
            <p:ph type="title"/>
          </p:nvPr>
        </p:nvSpPr>
        <p:spPr>
          <a:xfrm>
            <a:off x="499776" y="223598"/>
            <a:ext cx="10069902" cy="44607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lnSpc>
                <a:spcPct val="100000"/>
              </a:lnSpc>
              <a:defRPr sz="2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$702,111,562.52 en Adjudicaciones de Banda Ancha de 71 NM y Proyectos en Proceso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190B50-5E94-1A2B-015B-009CBCC55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46" y="760017"/>
            <a:ext cx="7223853" cy="4011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733AF3-913B-F3AA-46AB-78DF8810B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610" y="4191484"/>
            <a:ext cx="7178389" cy="3531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96EAE4-12E2-DBA6-71B1-EF46C1AF4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77" y="5639306"/>
            <a:ext cx="7178389" cy="4011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creenshot 2023-04-12 at 1.05.16 AM.png" descr="Screenshot 2023-04-12 at 1.05.1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304" y="559710"/>
            <a:ext cx="7870532" cy="573858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itle 1"/>
          <p:cNvSpPr txBox="1">
            <a:spLocks noGrp="1"/>
          </p:cNvSpPr>
          <p:nvPr>
            <p:ph type="title"/>
          </p:nvPr>
        </p:nvSpPr>
        <p:spPr>
          <a:xfrm>
            <a:off x="283350" y="160822"/>
            <a:ext cx="10069902" cy="44607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lnSpc>
                <a:spcPct val="100000"/>
              </a:lnSpc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$702.111.562,52 en Adjudicaciones de Banda Ancha de 71 NM y Proyectos en Proceso (continuación)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54FC13-D1FC-949D-676C-323E0EE8A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79" y="4648933"/>
            <a:ext cx="7462982" cy="3546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F1A7E0-46A5-E7B9-385A-8B72358AB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79" y="753469"/>
            <a:ext cx="7110686" cy="2523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2"/>
          <p:cNvSpPr txBox="1">
            <a:spLocks noGrp="1"/>
          </p:cNvSpPr>
          <p:nvPr>
            <p:ph type="title"/>
          </p:nvPr>
        </p:nvSpPr>
        <p:spPr>
          <a:xfrm>
            <a:off x="326635" y="276914"/>
            <a:ext cx="10069902" cy="44607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76072">
              <a:defRPr sz="201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$702.111.562,52 en Adjudicaciones de Banda Ancha de 71 NM y Proyectos en Proceso (continuación)</a:t>
            </a:r>
          </a:p>
        </p:txBody>
      </p:sp>
      <p:pic>
        <p:nvPicPr>
          <p:cNvPr id="222" name="Screenshot 2023-04-12 at 1.05.28 AM.png" descr="Screenshot 2023-04-12 at 1.05.2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252" y="889419"/>
            <a:ext cx="8099785" cy="511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D74D01-4DB1-6DFF-737B-6F75E77E4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6" y="986402"/>
            <a:ext cx="7826056" cy="3894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D6A3D5-B4A5-4BD4-5EA0-888BA3898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7" y="2197375"/>
            <a:ext cx="7826056" cy="39622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2"/>
          <p:cNvSpPr txBox="1">
            <a:spLocks noGrp="1"/>
          </p:cNvSpPr>
          <p:nvPr>
            <p:ph type="title"/>
          </p:nvPr>
        </p:nvSpPr>
        <p:spPr>
          <a:xfrm>
            <a:off x="436459" y="276988"/>
            <a:ext cx="10069902" cy="44607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76072">
              <a:defRPr sz="201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$702.111.562,52 en Adjudicaciones de Banda Ancha de 71 NM y Proyectos en Proceso (continuación)</a:t>
            </a:r>
          </a:p>
        </p:txBody>
      </p:sp>
      <p:pic>
        <p:nvPicPr>
          <p:cNvPr id="225" name="Screenshot 2023-04-12 at 1.05.40 AM.png" descr="Screenshot 2023-04-12 at 1.05.4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40" y="969013"/>
            <a:ext cx="6837720" cy="5224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3FFC57-5FF9-F5F7-EF19-55C911F97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384" y="969013"/>
            <a:ext cx="6667873" cy="310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EE8E3F-B769-E935-DA5C-E1D6A7E75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64" y="3429000"/>
            <a:ext cx="6643194" cy="31006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2"/>
          <p:cNvSpPr txBox="1">
            <a:spLocks noGrp="1"/>
          </p:cNvSpPr>
          <p:nvPr>
            <p:ph type="title"/>
          </p:nvPr>
        </p:nvSpPr>
        <p:spPr>
          <a:xfrm>
            <a:off x="436459" y="276988"/>
            <a:ext cx="10069902" cy="44607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76072">
              <a:defRPr sz="201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$702.111.562,52 en Adjudicaciones de Banda Ancha de 71 NM y Proyectos en Proceso (continuación)</a:t>
            </a:r>
          </a:p>
        </p:txBody>
      </p:sp>
      <p:pic>
        <p:nvPicPr>
          <p:cNvPr id="228" name="Screenshot 2023-04-12 at 1.05.49 AM.png" descr="Screenshot 2023-04-12 at 1.05.4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42" y="972662"/>
            <a:ext cx="9567763" cy="4910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590C13-D767-7A0A-CD5F-378901B9B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9" y="1132116"/>
            <a:ext cx="9341467" cy="4039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23A1A-67E1-4F32-59C3-746DE0B4E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7579"/>
            <a:ext cx="10069902" cy="477021"/>
          </a:xfrm>
        </p:spPr>
        <p:txBody>
          <a:bodyPr>
            <a:normAutofit fontScale="90000"/>
          </a:bodyPr>
          <a:lstStyle/>
          <a:p>
            <a:r>
              <a:rPr dirty="0"/>
              <a:t>2023 Viendo Hacia Adelante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FA150-D100-014D-1D9C-2315776F4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8671"/>
            <a:ext cx="11164478" cy="4878434"/>
          </a:xfrm>
        </p:spPr>
        <p:txBody>
          <a:bodyPr>
            <a:normAutofit fontScale="62500" lnSpcReduction="20000"/>
          </a:bodyPr>
          <a:lstStyle/>
          <a:p>
            <a:pPr marL="257175" indent="-257175">
              <a:buFont typeface="Symbol" panose="05050102010706020507" pitchFamily="18" charset="2"/>
              <a:buChar char=""/>
            </a:pPr>
            <a:r>
              <a:rPr dirty="0"/>
              <a:t>Progreso y seguimiento de la iniciativa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dirty="0"/>
              <a:t>Concesión de subvenciones de la CNMC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US" dirty="0"/>
              <a:t>Publicación de subvenciones ARPA</a:t>
            </a:r>
            <a:r>
              <a:rPr dirty="0"/>
              <a:t> </a:t>
            </a:r>
            <a:r>
              <a:rPr lang="en-US" dirty="0"/>
              <a:t>para</a:t>
            </a:r>
            <a:r>
              <a:rPr dirty="0"/>
              <a:t> los Tramos 2b y 3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dirty="0"/>
              <a:t>Mapas maduros de NM y asistencia técnica con proyectos de banda ancha - En curso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dirty="0"/>
              <a:t>Aumentar la participación de la comunidad, la agencia, el ISP y las tribus; incorporar datos y necesidades en el Plan BEAD - En curso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dirty="0"/>
              <a:t>Plan estatal DE - 1 de agosto de 2023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dirty="0"/>
              <a:t>Plan estratégico BEAD de 5 años de la NTIA - 28 de agosto de 2023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dirty="0"/>
              <a:t>Plan NTIA DE - Septiembre 2023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dirty="0"/>
              <a:t>Informe </a:t>
            </a:r>
            <a:r>
              <a:rPr lang="en-US" dirty="0"/>
              <a:t>E</a:t>
            </a:r>
            <a:r>
              <a:rPr dirty="0"/>
              <a:t>statal de </a:t>
            </a:r>
            <a:r>
              <a:rPr lang="en-US" dirty="0"/>
              <a:t>R</a:t>
            </a:r>
            <a:r>
              <a:rPr dirty="0"/>
              <a:t>ecopilación de </a:t>
            </a:r>
            <a:r>
              <a:rPr lang="en-US" dirty="0"/>
              <a:t>D</a:t>
            </a:r>
            <a:r>
              <a:rPr dirty="0"/>
              <a:t>atos - 1 de octubre de 2023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dirty="0"/>
              <a:t>Propuesta Inicial BEAD - Diciembre 2023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dirty="0"/>
              <a:t>Propuesta Final BEAD – 2024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dirty="0"/>
              <a:t>SEN Fase 1 y SEN Fase 2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dirty="0"/>
              <a:t>Ampliar la conectividad de las clínicas de atención médica rural: subvenciones federales: https://www.usac.org/rural-health-care/healthcare-connect-fund-program/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0279301-2539-6645-8A1B-35FC732E7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0"/>
            <a:ext cx="5511800" cy="76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46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 txBox="1">
            <a:spLocks noGrp="1"/>
          </p:cNvSpPr>
          <p:nvPr>
            <p:ph type="title"/>
          </p:nvPr>
        </p:nvSpPr>
        <p:spPr>
          <a:xfrm>
            <a:off x="609600" y="1628056"/>
            <a:ext cx="10069902" cy="997698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dirty="0"/>
              <a:t>Programa</a:t>
            </a:r>
          </a:p>
        </p:txBody>
      </p:sp>
      <p:sp>
        <p:nvSpPr>
          <p:cNvPr id="97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09600" y="2953512"/>
            <a:ext cx="11190514" cy="2960727"/>
          </a:xfrm>
          <a:prstGeom prst="rect">
            <a:avLst/>
          </a:prstGeom>
        </p:spPr>
        <p:txBody>
          <a:bodyPr lIns="45718" tIns="45718" rIns="45718" bIns="45718" anchor="t">
            <a:normAutofit lnSpcReduction="10000"/>
          </a:bodyPr>
          <a:lstStyle/>
          <a:p>
            <a:pPr>
              <a:buSzPct val="100000"/>
              <a:defRPr sz="2800" i="1"/>
            </a:pPr>
            <a:r>
              <a:rPr lang="en-US" dirty="0"/>
              <a:t>9:00 am – 10:00 am		</a:t>
            </a:r>
            <a:r>
              <a:rPr lang="en-US" sz="2700" dirty="0"/>
              <a:t>Bienvenida, Presentaciones y Actualizaciones</a:t>
            </a:r>
          </a:p>
          <a:p>
            <a:pPr>
              <a:buSzPct val="100000"/>
              <a:defRPr sz="2800" i="1"/>
            </a:pPr>
            <a:r>
              <a:rPr dirty="0"/>
              <a:t>10:00 </a:t>
            </a:r>
            <a:r>
              <a:rPr lang="en-US" dirty="0"/>
              <a:t>am</a:t>
            </a:r>
            <a:r>
              <a:rPr dirty="0"/>
              <a:t>– 10:15</a:t>
            </a:r>
            <a:r>
              <a:rPr lang="en-US" dirty="0"/>
              <a:t> am</a:t>
            </a:r>
            <a:r>
              <a:rPr dirty="0"/>
              <a:t>		</a:t>
            </a:r>
            <a:r>
              <a:rPr lang="en-US" sz="2700" dirty="0"/>
              <a:t>Receso</a:t>
            </a:r>
            <a:r>
              <a:rPr dirty="0"/>
              <a:t> </a:t>
            </a:r>
          </a:p>
          <a:p>
            <a:pPr>
              <a:buSzPct val="100000"/>
              <a:defRPr sz="2800" i="1"/>
            </a:pPr>
            <a:r>
              <a:rPr dirty="0"/>
              <a:t>10:15 </a:t>
            </a:r>
            <a:r>
              <a:rPr lang="en-US" dirty="0"/>
              <a:t>am</a:t>
            </a:r>
            <a:r>
              <a:rPr dirty="0"/>
              <a:t>– 11:40</a:t>
            </a:r>
            <a:r>
              <a:rPr lang="en-US" dirty="0"/>
              <a:t> am</a:t>
            </a:r>
            <a:r>
              <a:rPr dirty="0"/>
              <a:t>		</a:t>
            </a:r>
            <a:r>
              <a:rPr sz="2700" dirty="0"/>
              <a:t>Revisión de BEAD y Equidad Digital</a:t>
            </a:r>
          </a:p>
          <a:p>
            <a:pPr>
              <a:buSzPct val="100000"/>
              <a:defRPr sz="2800" i="1"/>
            </a:pPr>
            <a:r>
              <a:rPr dirty="0"/>
              <a:t>11:40 am </a:t>
            </a:r>
            <a:r>
              <a:rPr lang="en-US" dirty="0"/>
              <a:t>–</a:t>
            </a:r>
            <a:r>
              <a:rPr dirty="0"/>
              <a:t> 12:00 p</a:t>
            </a:r>
            <a:r>
              <a:rPr lang="en-US" dirty="0"/>
              <a:t>m</a:t>
            </a:r>
            <a:r>
              <a:rPr dirty="0"/>
              <a:t>		</a:t>
            </a:r>
            <a:r>
              <a:rPr sz="2700" dirty="0"/>
              <a:t>Próximos pasos</a:t>
            </a:r>
          </a:p>
          <a:p>
            <a:pPr>
              <a:buSzPct val="100000"/>
              <a:defRPr sz="2800" i="1"/>
            </a:pPr>
            <a:r>
              <a:rPr dirty="0"/>
              <a:t>12:00 pm – 1:00 p</a:t>
            </a:r>
            <a:r>
              <a:rPr lang="en-US" dirty="0"/>
              <a:t>m</a:t>
            </a:r>
            <a:r>
              <a:rPr dirty="0"/>
              <a:t>		</a:t>
            </a:r>
            <a:r>
              <a:rPr sz="2700" dirty="0"/>
              <a:t>Almuerzo de Trabajo y Mesa Comunitaria</a:t>
            </a:r>
            <a:endParaRPr lang="en-US" sz="2700" dirty="0"/>
          </a:p>
          <a:p>
            <a:pPr>
              <a:buSzPct val="100000"/>
              <a:defRPr sz="2800" i="1"/>
            </a:pPr>
            <a:r>
              <a:rPr lang="en-US" sz="2700" dirty="0"/>
              <a:t>                                                           Finalización de la Encuesta</a:t>
            </a:r>
            <a:endParaRPr sz="2700" dirty="0"/>
          </a:p>
        </p:txBody>
      </p:sp>
      <p:sp>
        <p:nvSpPr>
          <p:cNvPr id="98" name="Rectangle: Rounded Corners 3"/>
          <p:cNvSpPr/>
          <p:nvPr/>
        </p:nvSpPr>
        <p:spPr>
          <a:xfrm>
            <a:off x="687897" y="2525085"/>
            <a:ext cx="9974510" cy="11744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629968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le 1"/>
          <p:cNvSpPr txBox="1">
            <a:spLocks noGrp="1"/>
          </p:cNvSpPr>
          <p:nvPr>
            <p:ph type="title"/>
          </p:nvPr>
        </p:nvSpPr>
        <p:spPr>
          <a:xfrm>
            <a:off x="533400" y="979269"/>
            <a:ext cx="10069902" cy="446073"/>
          </a:xfrm>
          <a:prstGeom prst="rect">
            <a:avLst/>
          </a:prstGeom>
        </p:spPr>
        <p:txBody>
          <a:bodyPr/>
          <a:lstStyle>
            <a:lvl1pPr defTabSz="603504">
              <a:defRPr sz="2376" b="1"/>
            </a:lvl1pPr>
          </a:lstStyle>
          <a:p>
            <a:r>
              <a:rPr dirty="0"/>
              <a:t>100% de </a:t>
            </a:r>
            <a:r>
              <a:rPr lang="en-US" dirty="0"/>
              <a:t>C</a:t>
            </a:r>
            <a:r>
              <a:rPr dirty="0"/>
              <a:t>onectividad: &gt;$1B de </a:t>
            </a:r>
            <a:r>
              <a:rPr lang="en-US" dirty="0"/>
              <a:t>F</a:t>
            </a:r>
            <a:r>
              <a:rPr dirty="0"/>
              <a:t>inanciación </a:t>
            </a:r>
            <a:r>
              <a:rPr lang="en-US" dirty="0"/>
              <a:t>P</a:t>
            </a:r>
            <a:r>
              <a:rPr dirty="0"/>
              <a:t>ermite la </a:t>
            </a:r>
            <a:r>
              <a:rPr lang="en-US" dirty="0"/>
              <a:t>C</a:t>
            </a:r>
            <a:r>
              <a:rPr dirty="0"/>
              <a:t>onstrucción de BB</a:t>
            </a:r>
          </a:p>
        </p:txBody>
      </p:sp>
      <p:grpSp>
        <p:nvGrpSpPr>
          <p:cNvPr id="252" name="Content Placeholder 3"/>
          <p:cNvGrpSpPr/>
          <p:nvPr/>
        </p:nvGrpSpPr>
        <p:grpSpPr>
          <a:xfrm>
            <a:off x="1164154" y="1813664"/>
            <a:ext cx="9907674" cy="4372854"/>
            <a:chOff x="-1" y="-2"/>
            <a:chExt cx="9907674" cy="4372854"/>
          </a:xfrm>
        </p:grpSpPr>
        <p:grpSp>
          <p:nvGrpSpPr>
            <p:cNvPr id="236" name="Group"/>
            <p:cNvGrpSpPr/>
            <p:nvPr/>
          </p:nvGrpSpPr>
          <p:grpSpPr>
            <a:xfrm>
              <a:off x="-1" y="-2"/>
              <a:ext cx="1115110" cy="1593013"/>
              <a:chOff x="0" y="-1"/>
              <a:chExt cx="1115108" cy="1593011"/>
            </a:xfrm>
          </p:grpSpPr>
          <p:sp>
            <p:nvSpPr>
              <p:cNvPr id="234" name="Chevron"/>
              <p:cNvSpPr/>
              <p:nvPr/>
            </p:nvSpPr>
            <p:spPr>
              <a:xfrm rot="5400000">
                <a:off x="-238952" y="238951"/>
                <a:ext cx="1593011" cy="1115108"/>
              </a:xfrm>
              <a:prstGeom prst="chevron">
                <a:avLst>
                  <a:gd name="adj" fmla="val 50000"/>
                </a:avLst>
              </a:prstGeom>
              <a:solidFill>
                <a:srgbClr val="4285F4"/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 dirty="0"/>
              </a:p>
            </p:txBody>
          </p:sp>
          <p:sp>
            <p:nvSpPr>
              <p:cNvPr id="235" name="NTIA Digital Equity Funds"/>
              <p:cNvSpPr txBox="1"/>
              <p:nvPr/>
            </p:nvSpPr>
            <p:spPr>
              <a:xfrm>
                <a:off x="0" y="622219"/>
                <a:ext cx="1115108" cy="3485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>
                <a:lvl1pPr algn="ctr" defTabSz="533400">
                  <a:lnSpc>
                    <a:spcPct val="90000"/>
                  </a:lnSpc>
                  <a:spcBef>
                    <a:spcPts val="5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/>
                  <a:t>Fondos de acciones digitales de la NTIA</a:t>
                </a:r>
              </a:p>
            </p:txBody>
          </p:sp>
        </p:grpSp>
        <p:grpSp>
          <p:nvGrpSpPr>
            <p:cNvPr id="239" name="Group"/>
            <p:cNvGrpSpPr/>
            <p:nvPr/>
          </p:nvGrpSpPr>
          <p:grpSpPr>
            <a:xfrm>
              <a:off x="1115106" y="-1"/>
              <a:ext cx="8792567" cy="1035458"/>
              <a:chOff x="0" y="-1"/>
              <a:chExt cx="8792566" cy="1035457"/>
            </a:xfrm>
          </p:grpSpPr>
          <p:sp>
            <p:nvSpPr>
              <p:cNvPr id="237" name="Shape"/>
              <p:cNvSpPr/>
              <p:nvPr/>
            </p:nvSpPr>
            <p:spPr>
              <a:xfrm rot="5400000">
                <a:off x="3878554" y="-3878555"/>
                <a:ext cx="1035457" cy="8792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90"/>
                      <a:pt x="21600" y="424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24"/>
                    </a:lnTo>
                    <a:cubicBezTo>
                      <a:pt x="0" y="190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chemeClr val="accent1">
                  <a:lumOff val="44000"/>
                  <a:alpha val="90000"/>
                </a:schemeClr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300"/>
                  </a:spcBef>
                </a:pPr>
                <a:endParaRPr dirty="0"/>
              </a:p>
            </p:txBody>
          </p:sp>
          <p:sp>
            <p:nvSpPr>
              <p:cNvPr id="238" name="Submitted plan July 12. Released $740K Planning Funds Nov 30, 2022…"/>
              <p:cNvSpPr txBox="1"/>
              <p:nvPr/>
            </p:nvSpPr>
            <p:spPr>
              <a:xfrm>
                <a:off x="77724" y="42333"/>
                <a:ext cx="8664297" cy="950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✓"/>
                  <a:defRPr sz="1200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dirty="0"/>
                  <a:t>Plan presentado </a:t>
                </a:r>
                <a:r>
                  <a:rPr u="sng" dirty="0"/>
                  <a:t>el 12 de julio</a:t>
                </a:r>
                <a:r>
                  <a:rPr dirty="0"/>
                  <a:t>. Fondos de planificación de $740K liberados 30 de noviembre de 2022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✓"/>
                  <a:defRPr sz="1200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dirty="0"/>
                  <a:t>Contratistas de pymes comprometidos para la comunidad + alcance tribal y planificación de equidad digital (DE)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dirty="0"/>
                  <a:t>Difusión y planificación detallada Diciembre 2022 - Diciembre 2023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200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dirty="0"/>
                  <a:t>Presentar plan detallado el 31 de diciembre de</a:t>
                </a:r>
                <a:r>
                  <a:rPr u="sng" dirty="0"/>
                  <a:t> 2023</a:t>
                </a:r>
                <a:r>
                  <a:rPr dirty="0"/>
                  <a:t>. Liberar fondos de implementación de DE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200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dirty="0"/>
                  <a:t>Implementar el Plan DE Dic 2023 - 2025</a:t>
                </a:r>
              </a:p>
            </p:txBody>
          </p:sp>
        </p:grpSp>
        <p:grpSp>
          <p:nvGrpSpPr>
            <p:cNvPr id="242" name="Group"/>
            <p:cNvGrpSpPr/>
            <p:nvPr/>
          </p:nvGrpSpPr>
          <p:grpSpPr>
            <a:xfrm>
              <a:off x="-1" y="1399118"/>
              <a:ext cx="1115110" cy="1593013"/>
              <a:chOff x="0" y="-1"/>
              <a:chExt cx="1115108" cy="1593011"/>
            </a:xfrm>
          </p:grpSpPr>
          <p:sp>
            <p:nvSpPr>
              <p:cNvPr id="240" name="Chevron"/>
              <p:cNvSpPr/>
              <p:nvPr/>
            </p:nvSpPr>
            <p:spPr>
              <a:xfrm rot="5400000">
                <a:off x="-238952" y="238951"/>
                <a:ext cx="1593011" cy="1115108"/>
              </a:xfrm>
              <a:prstGeom prst="chevron">
                <a:avLst>
                  <a:gd name="adj" fmla="val 50000"/>
                </a:avLst>
              </a:prstGeom>
              <a:solidFill>
                <a:srgbClr val="4285F4"/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 dirty="0"/>
              </a:p>
            </p:txBody>
          </p:sp>
          <p:sp>
            <p:nvSpPr>
              <p:cNvPr id="241" name="NTIA BEAD…"/>
              <p:cNvSpPr txBox="1"/>
              <p:nvPr/>
            </p:nvSpPr>
            <p:spPr>
              <a:xfrm>
                <a:off x="0" y="461950"/>
                <a:ext cx="1115108" cy="6691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  <a:p>
                <a:pPr algn="ctr" defTabSz="533400">
                  <a:lnSpc>
                    <a:spcPct val="90000"/>
                  </a:lnSpc>
                  <a:spcBef>
                    <a:spcPts val="5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dirty="0"/>
                  <a:t>Programa NTIA BEAD 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ts val="5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dirty="0"/>
                  <a:t>Fondos</a:t>
                </a:r>
              </a:p>
            </p:txBody>
          </p:sp>
        </p:grpSp>
        <p:grpSp>
          <p:nvGrpSpPr>
            <p:cNvPr id="245" name="Group"/>
            <p:cNvGrpSpPr/>
            <p:nvPr/>
          </p:nvGrpSpPr>
          <p:grpSpPr>
            <a:xfrm>
              <a:off x="1115105" y="1411044"/>
              <a:ext cx="8792568" cy="1036004"/>
              <a:chOff x="-2" y="0"/>
              <a:chExt cx="8792567" cy="1036002"/>
            </a:xfrm>
          </p:grpSpPr>
          <p:sp>
            <p:nvSpPr>
              <p:cNvPr id="243" name="Shape"/>
              <p:cNvSpPr/>
              <p:nvPr/>
            </p:nvSpPr>
            <p:spPr>
              <a:xfrm rot="5400000">
                <a:off x="3878281" y="-3878283"/>
                <a:ext cx="1036002" cy="8792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90"/>
                      <a:pt x="21600" y="424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24"/>
                    </a:lnTo>
                    <a:cubicBezTo>
                      <a:pt x="0" y="190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chemeClr val="accent1">
                  <a:lumOff val="44000"/>
                  <a:alpha val="90000"/>
                </a:schemeClr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300"/>
                  </a:spcBef>
                </a:pPr>
                <a:endParaRPr dirty="0"/>
              </a:p>
            </p:txBody>
          </p:sp>
          <p:sp>
            <p:nvSpPr>
              <p:cNvPr id="244" name="Submitted GOV Letter of Intent (LOI) July 18.…"/>
              <p:cNvSpPr txBox="1"/>
              <p:nvPr/>
            </p:nvSpPr>
            <p:spPr>
              <a:xfrm>
                <a:off x="77724" y="43512"/>
                <a:ext cx="8664269" cy="9489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✓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dirty="0"/>
                  <a:t>Presentada la Carta de Intención (LOI) del GOV el 18 de julio. 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✓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dirty="0"/>
                  <a:t>Plan presentado </a:t>
                </a:r>
                <a:r>
                  <a:rPr u="sng" dirty="0"/>
                  <a:t>el 15 de agosto</a:t>
                </a:r>
                <a:r>
                  <a:rPr dirty="0"/>
                  <a:t>. Fondos de planificación de $</a:t>
                </a:r>
                <a:r>
                  <a:rPr lang="en-US" dirty="0"/>
                  <a:t> </a:t>
                </a:r>
                <a:r>
                  <a:rPr dirty="0"/>
                  <a:t>5 millones para el 30 de noviembre de 2023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dirty="0"/>
                  <a:t>Presentar plan detallado agosto 2023. Libera fondos de infraestructura de banda ancha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dirty="0"/>
                  <a:t>Otorgar subvenciones cuando se liberen los fondos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dirty="0"/>
                  <a:t>Implementar Última Milla 2024+</a:t>
                </a:r>
              </a:p>
            </p:txBody>
          </p:sp>
        </p:grpSp>
        <p:grpSp>
          <p:nvGrpSpPr>
            <p:cNvPr id="248" name="Group"/>
            <p:cNvGrpSpPr/>
            <p:nvPr/>
          </p:nvGrpSpPr>
          <p:grpSpPr>
            <a:xfrm>
              <a:off x="-1" y="2779839"/>
              <a:ext cx="1115110" cy="1593013"/>
              <a:chOff x="0" y="-1"/>
              <a:chExt cx="1115108" cy="1593011"/>
            </a:xfrm>
          </p:grpSpPr>
          <p:sp>
            <p:nvSpPr>
              <p:cNvPr id="246" name="Chevron"/>
              <p:cNvSpPr/>
              <p:nvPr/>
            </p:nvSpPr>
            <p:spPr>
              <a:xfrm rot="5400000">
                <a:off x="-238952" y="238951"/>
                <a:ext cx="1593011" cy="1115108"/>
              </a:xfrm>
              <a:prstGeom prst="chevron">
                <a:avLst>
                  <a:gd name="adj" fmla="val 50000"/>
                </a:avLst>
              </a:prstGeom>
              <a:solidFill>
                <a:srgbClr val="4285F4"/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 dirty="0"/>
              </a:p>
            </p:txBody>
          </p:sp>
          <p:sp>
            <p:nvSpPr>
              <p:cNvPr id="247" name="NTIA MM Funds"/>
              <p:cNvSpPr txBox="1"/>
              <p:nvPr/>
            </p:nvSpPr>
            <p:spPr>
              <a:xfrm>
                <a:off x="0" y="493954"/>
                <a:ext cx="1115108" cy="6051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  <a:p>
                <a:pPr algn="ctr" defTabSz="533400">
                  <a:lnSpc>
                    <a:spcPct val="90000"/>
                  </a:lnSpc>
                  <a:spcBef>
                    <a:spcPts val="5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dirty="0"/>
                  <a:t>Fondos MM de la NTIA</a:t>
                </a:r>
              </a:p>
            </p:txBody>
          </p:sp>
        </p:grpSp>
        <p:grpSp>
          <p:nvGrpSpPr>
            <p:cNvPr id="251" name="Group"/>
            <p:cNvGrpSpPr/>
            <p:nvPr/>
          </p:nvGrpSpPr>
          <p:grpSpPr>
            <a:xfrm>
              <a:off x="1115106" y="2813451"/>
              <a:ext cx="8792567" cy="1035458"/>
              <a:chOff x="0" y="-1"/>
              <a:chExt cx="8792566" cy="1035457"/>
            </a:xfrm>
          </p:grpSpPr>
          <p:sp>
            <p:nvSpPr>
              <p:cNvPr id="249" name="Shape"/>
              <p:cNvSpPr/>
              <p:nvPr/>
            </p:nvSpPr>
            <p:spPr>
              <a:xfrm rot="5400000">
                <a:off x="3878554" y="-3878555"/>
                <a:ext cx="1035457" cy="8792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90"/>
                      <a:pt x="21600" y="424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424"/>
                    </a:lnTo>
                    <a:cubicBezTo>
                      <a:pt x="0" y="190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chemeClr val="accent1">
                  <a:lumOff val="44000"/>
                  <a:alpha val="90000"/>
                </a:schemeClr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300"/>
                  </a:spcBef>
                </a:pPr>
                <a:endParaRPr dirty="0"/>
              </a:p>
            </p:txBody>
          </p:sp>
          <p:sp>
            <p:nvSpPr>
              <p:cNvPr id="250" name="Architected State-Coordinated Statewide MM Plan. ISP or ISP coalitions may submit independently.…"/>
              <p:cNvSpPr txBox="1"/>
              <p:nvPr/>
            </p:nvSpPr>
            <p:spPr>
              <a:xfrm>
                <a:off x="77724" y="116534"/>
                <a:ext cx="8664297" cy="8023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✓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dirty="0"/>
                  <a:t>Plan de MM estatal coordinado por el estado diseñado. ISP o coaliciones de ISP pueden presentar de forma independiente.   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✓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dirty="0"/>
                  <a:t>Presentado </a:t>
                </a:r>
                <a:r>
                  <a:rPr u="sng" dirty="0"/>
                  <a:t>el 30 de septiembre </a:t>
                </a:r>
                <a:r>
                  <a:rPr dirty="0"/>
                  <a:t>. Libera fondos de infraestructura de milla media.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dirty="0"/>
                  <a:t>Otorgar subvenciones cuando se liberen los fondos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dirty="0"/>
                  <a:t>Implementar Milla Media 2023+</a:t>
                </a:r>
              </a:p>
            </p:txBody>
          </p:sp>
        </p:grpSp>
      </p:grpSp>
      <p:grpSp>
        <p:nvGrpSpPr>
          <p:cNvPr id="255" name="Rectangle 3"/>
          <p:cNvGrpSpPr/>
          <p:nvPr/>
        </p:nvGrpSpPr>
        <p:grpSpPr>
          <a:xfrm>
            <a:off x="9298698" y="2230883"/>
            <a:ext cx="1683428" cy="574332"/>
            <a:chOff x="-79306" y="14447"/>
            <a:chExt cx="1911921" cy="606784"/>
          </a:xfrm>
        </p:grpSpPr>
        <p:sp>
          <p:nvSpPr>
            <p:cNvPr id="253" name="Rectangle"/>
            <p:cNvSpPr/>
            <p:nvPr/>
          </p:nvSpPr>
          <p:spPr>
            <a:xfrm>
              <a:off x="386368" y="14447"/>
              <a:ext cx="1446247" cy="572150"/>
            </a:xfrm>
            <a:prstGeom prst="rect">
              <a:avLst/>
            </a:pr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dirty="0"/>
            </a:p>
          </p:txBody>
        </p:sp>
        <p:sp>
          <p:nvSpPr>
            <p:cNvPr id="254" name="$30M+*"/>
            <p:cNvSpPr txBox="1"/>
            <p:nvPr/>
          </p:nvSpPr>
          <p:spPr>
            <a:xfrm>
              <a:off x="-79306" y="231032"/>
              <a:ext cx="1493622" cy="390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US" dirty="0"/>
                <a:t>    </a:t>
              </a:r>
              <a:r>
                <a:rPr dirty="0"/>
                <a:t>$ 30M+*</a:t>
              </a:r>
            </a:p>
          </p:txBody>
        </p:sp>
      </p:grpSp>
      <p:grpSp>
        <p:nvGrpSpPr>
          <p:cNvPr id="258" name="Rectangle 4"/>
          <p:cNvGrpSpPr/>
          <p:nvPr/>
        </p:nvGrpSpPr>
        <p:grpSpPr>
          <a:xfrm>
            <a:off x="9298698" y="3623455"/>
            <a:ext cx="1451101" cy="593745"/>
            <a:chOff x="-50574" y="269383"/>
            <a:chExt cx="1451100" cy="822531"/>
          </a:xfrm>
        </p:grpSpPr>
        <p:sp>
          <p:nvSpPr>
            <p:cNvPr id="256" name="Rectangle"/>
            <p:cNvSpPr/>
            <p:nvPr/>
          </p:nvSpPr>
          <p:spPr>
            <a:xfrm>
              <a:off x="-50574" y="269383"/>
              <a:ext cx="1446247" cy="822531"/>
            </a:xfrm>
            <a:prstGeom prst="rect">
              <a:avLst/>
            </a:pr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dirty="0"/>
            </a:p>
          </p:txBody>
        </p:sp>
        <p:sp>
          <p:nvSpPr>
            <p:cNvPr id="257" name="$$100M-   600M*"/>
            <p:cNvSpPr txBox="1"/>
            <p:nvPr/>
          </p:nvSpPr>
          <p:spPr>
            <a:xfrm>
              <a:off x="45719" y="316588"/>
              <a:ext cx="1354807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chemeClr val="accent1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ps</a:t>
              </a:r>
              <a:r>
                <a:rPr dirty="0">
                  <a:solidFill>
                    <a:srgbClr val="000000"/>
                  </a:solidFill>
                </a:rPr>
                <a:t>$100M- 600M*</a:t>
              </a:r>
            </a:p>
          </p:txBody>
        </p:sp>
      </p:grpSp>
      <p:grpSp>
        <p:nvGrpSpPr>
          <p:cNvPr id="261" name="Rectangle 5"/>
          <p:cNvGrpSpPr/>
          <p:nvPr/>
        </p:nvGrpSpPr>
        <p:grpSpPr>
          <a:xfrm>
            <a:off x="9530973" y="4889240"/>
            <a:ext cx="1082845" cy="653714"/>
            <a:chOff x="-1" y="-1"/>
            <a:chExt cx="1082844" cy="653713"/>
          </a:xfrm>
        </p:grpSpPr>
        <p:sp>
          <p:nvSpPr>
            <p:cNvPr id="259" name="Rectangle"/>
            <p:cNvSpPr/>
            <p:nvPr/>
          </p:nvSpPr>
          <p:spPr>
            <a:xfrm>
              <a:off x="-1" y="-1"/>
              <a:ext cx="1082844" cy="653713"/>
            </a:xfrm>
            <a:prstGeom prst="rect">
              <a:avLst/>
            </a:pr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dirty="0"/>
            </a:p>
          </p:txBody>
        </p:sp>
        <p:sp>
          <p:nvSpPr>
            <p:cNvPr id="260" name="$$50M -100M*"/>
            <p:cNvSpPr txBox="1"/>
            <p:nvPr/>
          </p:nvSpPr>
          <p:spPr>
            <a:xfrm>
              <a:off x="45719" y="18174"/>
              <a:ext cx="991404" cy="617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chemeClr val="accent1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ps</a:t>
              </a:r>
              <a:r>
                <a:rPr dirty="0">
                  <a:solidFill>
                    <a:srgbClr val="000000"/>
                  </a:solidFill>
                </a:rPr>
                <a:t>$50M -100M*</a:t>
              </a:r>
            </a:p>
          </p:txBody>
        </p:sp>
      </p:grpSp>
      <p:sp>
        <p:nvSpPr>
          <p:cNvPr id="262" name="TextBox 7"/>
          <p:cNvSpPr txBox="1"/>
          <p:nvPr/>
        </p:nvSpPr>
        <p:spPr>
          <a:xfrm>
            <a:off x="10050347" y="5810896"/>
            <a:ext cx="931778" cy="2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*estimados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1"/>
          <p:cNvSpPr txBox="1">
            <a:spLocks noGrp="1"/>
          </p:cNvSpPr>
          <p:nvPr>
            <p:ph type="title"/>
          </p:nvPr>
        </p:nvSpPr>
        <p:spPr>
          <a:xfrm>
            <a:off x="609600" y="938038"/>
            <a:ext cx="10069902" cy="44607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03504">
              <a:defRPr sz="2376" b="1"/>
            </a:pPr>
            <a:r>
              <a:rPr dirty="0"/>
              <a:t>100% de </a:t>
            </a:r>
            <a:r>
              <a:rPr lang="en-US" dirty="0"/>
              <a:t>C</a:t>
            </a:r>
            <a:r>
              <a:rPr dirty="0"/>
              <a:t>onectividad: &gt;$1B de Financiación Permite la Construcción de BB </a:t>
            </a:r>
            <a:r>
              <a:rPr sz="1650" dirty="0"/>
              <a:t>( continuado)</a:t>
            </a:r>
          </a:p>
        </p:txBody>
      </p:sp>
      <p:grpSp>
        <p:nvGrpSpPr>
          <p:cNvPr id="289" name="Content Placeholder 3"/>
          <p:cNvGrpSpPr/>
          <p:nvPr/>
        </p:nvGrpSpPr>
        <p:grpSpPr>
          <a:xfrm>
            <a:off x="1407211" y="1677821"/>
            <a:ext cx="9605930" cy="4633604"/>
            <a:chOff x="-2" y="0"/>
            <a:chExt cx="9154051" cy="4633604"/>
          </a:xfrm>
        </p:grpSpPr>
        <p:grpSp>
          <p:nvGrpSpPr>
            <p:cNvPr id="267" name="Group"/>
            <p:cNvGrpSpPr/>
            <p:nvPr/>
          </p:nvGrpSpPr>
          <p:grpSpPr>
            <a:xfrm>
              <a:off x="-2" y="0"/>
              <a:ext cx="887708" cy="1268151"/>
              <a:chOff x="-1" y="0"/>
              <a:chExt cx="887706" cy="1268150"/>
            </a:xfrm>
          </p:grpSpPr>
          <p:sp>
            <p:nvSpPr>
              <p:cNvPr id="265" name="Chevron"/>
              <p:cNvSpPr/>
              <p:nvPr/>
            </p:nvSpPr>
            <p:spPr>
              <a:xfrm rot="5400000">
                <a:off x="-190223" y="190222"/>
                <a:ext cx="1268150" cy="887705"/>
              </a:xfrm>
              <a:prstGeom prst="chevron">
                <a:avLst>
                  <a:gd name="adj" fmla="val 50000"/>
                </a:avLst>
              </a:prstGeom>
              <a:solidFill>
                <a:srgbClr val="4285F4"/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 dirty="0"/>
              </a:p>
            </p:txBody>
          </p:sp>
          <p:sp>
            <p:nvSpPr>
              <p:cNvPr id="266" name="Connect NM Council"/>
              <p:cNvSpPr txBox="1"/>
              <p:nvPr/>
            </p:nvSpPr>
            <p:spPr>
              <a:xfrm>
                <a:off x="0" y="377081"/>
                <a:ext cx="887705" cy="5139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>
                <a:lvl1pPr algn="ctr" defTabSz="533400">
                  <a:lnSpc>
                    <a:spcPct val="90000"/>
                  </a:lnSpc>
                  <a:spcBef>
                    <a:spcPts val="5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/>
                  <a:t>Consejo </a:t>
                </a:r>
                <a:r>
                  <a:rPr lang="en-US" dirty="0"/>
                  <a:t>Connect </a:t>
                </a:r>
                <a:r>
                  <a:rPr dirty="0"/>
                  <a:t>NM</a:t>
                </a:r>
              </a:p>
            </p:txBody>
          </p:sp>
        </p:grpSp>
        <p:grpSp>
          <p:nvGrpSpPr>
            <p:cNvPr id="270" name="Group"/>
            <p:cNvGrpSpPr/>
            <p:nvPr/>
          </p:nvGrpSpPr>
          <p:grpSpPr>
            <a:xfrm>
              <a:off x="887702" y="0"/>
              <a:ext cx="8266345" cy="824299"/>
              <a:chOff x="-1" y="0"/>
              <a:chExt cx="8266343" cy="824298"/>
            </a:xfrm>
          </p:grpSpPr>
          <p:sp>
            <p:nvSpPr>
              <p:cNvPr id="268" name="Shape"/>
              <p:cNvSpPr/>
              <p:nvPr/>
            </p:nvSpPr>
            <p:spPr>
              <a:xfrm rot="5400000">
                <a:off x="3721022" y="-3721023"/>
                <a:ext cx="824298" cy="8266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61"/>
                      <a:pt x="21600" y="359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359"/>
                    </a:lnTo>
                    <a:cubicBezTo>
                      <a:pt x="0" y="161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chemeClr val="accent1">
                  <a:lumOff val="44000"/>
                  <a:alpha val="90000"/>
                </a:schemeClr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300"/>
                  </a:spcBef>
                </a:pPr>
                <a:endParaRPr dirty="0"/>
              </a:p>
            </p:txBody>
          </p:sp>
          <p:sp>
            <p:nvSpPr>
              <p:cNvPr id="269" name="Council members appointed, Interim Chair Selected and Established Six Working Groups…"/>
              <p:cNvSpPr txBox="1"/>
              <p:nvPr/>
            </p:nvSpPr>
            <p:spPr>
              <a:xfrm>
                <a:off x="77724" y="36194"/>
                <a:ext cx="8148381" cy="7519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✓"/>
                  <a:defRPr sz="1200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dirty="0"/>
                  <a:t>Miembros del Consejo designados, Presidente Interino Seleccionado y Establecido Seis Grupos de Trabajo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✓"/>
                  <a:defRPr sz="1200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dirty="0"/>
                  <a:t>La Legislatura asignó $</a:t>
                </a:r>
                <a:r>
                  <a:rPr lang="en-US" dirty="0"/>
                  <a:t>10</a:t>
                </a:r>
                <a:r>
                  <a:rPr dirty="0"/>
                  <a:t>0 millones para el despliegue de MM y Última Milla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200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dirty="0"/>
                  <a:t>Reglamentación en proceso;</a:t>
                </a:r>
                <a:r>
                  <a:rPr lang="en-US" dirty="0"/>
                  <a:t> Fecha mas temprana de Realización:</a:t>
                </a:r>
                <a:r>
                  <a:rPr dirty="0"/>
                  <a:t> febrero 2023 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200" b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dirty="0"/>
                  <a:t>Becas de Premios 2023+</a:t>
                </a:r>
              </a:p>
            </p:txBody>
          </p:sp>
        </p:grpSp>
        <p:grpSp>
          <p:nvGrpSpPr>
            <p:cNvPr id="273" name="Group"/>
            <p:cNvGrpSpPr/>
            <p:nvPr/>
          </p:nvGrpSpPr>
          <p:grpSpPr>
            <a:xfrm>
              <a:off x="-2" y="1121818"/>
              <a:ext cx="887708" cy="1268151"/>
              <a:chOff x="-1" y="0"/>
              <a:chExt cx="887706" cy="1268150"/>
            </a:xfrm>
          </p:grpSpPr>
          <p:sp>
            <p:nvSpPr>
              <p:cNvPr id="271" name="Chevron"/>
              <p:cNvSpPr/>
              <p:nvPr/>
            </p:nvSpPr>
            <p:spPr>
              <a:xfrm rot="5400000">
                <a:off x="-190223" y="190222"/>
                <a:ext cx="1268150" cy="887705"/>
              </a:xfrm>
              <a:prstGeom prst="chevron">
                <a:avLst>
                  <a:gd name="adj" fmla="val 50000"/>
                </a:avLst>
              </a:prstGeom>
              <a:solidFill>
                <a:srgbClr val="4285F4"/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 dirty="0"/>
              </a:p>
            </p:txBody>
          </p:sp>
          <p:sp>
            <p:nvSpPr>
              <p:cNvPr id="272" name="ARPA"/>
              <p:cNvSpPr txBox="1"/>
              <p:nvPr/>
            </p:nvSpPr>
            <p:spPr>
              <a:xfrm>
                <a:off x="0" y="411781"/>
                <a:ext cx="887705" cy="4445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  <a:p>
                <a:pPr algn="ctr" defTabSz="533400">
                  <a:lnSpc>
                    <a:spcPct val="90000"/>
                  </a:lnSpc>
                  <a:spcBef>
                    <a:spcPts val="5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dirty="0"/>
                  <a:t>ARPA</a:t>
                </a:r>
              </a:p>
            </p:txBody>
          </p:sp>
        </p:grpSp>
        <p:grpSp>
          <p:nvGrpSpPr>
            <p:cNvPr id="276" name="Group"/>
            <p:cNvGrpSpPr/>
            <p:nvPr/>
          </p:nvGrpSpPr>
          <p:grpSpPr>
            <a:xfrm>
              <a:off x="887704" y="1072519"/>
              <a:ext cx="8266345" cy="923330"/>
              <a:chOff x="0" y="-49299"/>
              <a:chExt cx="8266343" cy="923328"/>
            </a:xfrm>
          </p:grpSpPr>
          <p:sp>
            <p:nvSpPr>
              <p:cNvPr id="274" name="Shape"/>
              <p:cNvSpPr/>
              <p:nvPr/>
            </p:nvSpPr>
            <p:spPr>
              <a:xfrm rot="5400000">
                <a:off x="3720806" y="-3720806"/>
                <a:ext cx="824731" cy="8266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61"/>
                      <a:pt x="21600" y="359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359"/>
                    </a:lnTo>
                    <a:cubicBezTo>
                      <a:pt x="0" y="161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chemeClr val="accent1">
                  <a:lumOff val="44000"/>
                  <a:alpha val="90000"/>
                </a:schemeClr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300"/>
                  </a:spcBef>
                </a:pPr>
                <a:endParaRPr dirty="0"/>
              </a:p>
            </p:txBody>
          </p:sp>
          <p:sp>
            <p:nvSpPr>
              <p:cNvPr id="275" name="Developed Pilot Grant Program, application and scoring criteria…"/>
              <p:cNvSpPr txBox="1"/>
              <p:nvPr/>
            </p:nvSpPr>
            <p:spPr>
              <a:xfrm>
                <a:off x="77723" y="-49299"/>
                <a:ext cx="8148361" cy="923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✓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dirty="0"/>
                  <a:t> Programa Piloto de Subvenciones Desarrollado, criterios de solicitud y puntuación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✓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dirty="0"/>
                  <a:t> Aviso anunciado de financiamiento para </a:t>
                </a:r>
                <a:r>
                  <a:rPr u="sng" dirty="0"/>
                  <a:t>la semana del 8 de agosto</a:t>
                </a:r>
                <a:r>
                  <a:rPr dirty="0"/>
                  <a:t> 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dirty="0"/>
                  <a:t> Ronda </a:t>
                </a:r>
                <a:r>
                  <a:rPr lang="en-US" dirty="0"/>
                  <a:t>1 Otorgada</a:t>
                </a:r>
                <a:r>
                  <a:rPr dirty="0"/>
                  <a:t> de subvenciones en noviembre de 2022 $ 37 millones a 5 solicitantes</a:t>
                </a:r>
                <a:r>
                  <a:rPr lang="en-US" dirty="0"/>
                  <a:t>; solicitació</a:t>
                </a:r>
                <a:r>
                  <a:rPr dirty="0"/>
                  <a:t>n de la ronda 2 en proceso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dirty="0"/>
                  <a:t> Implementar Milla Media/Última Milla 2022+</a:t>
                </a:r>
              </a:p>
            </p:txBody>
          </p:sp>
        </p:grpSp>
        <p:grpSp>
          <p:nvGrpSpPr>
            <p:cNvPr id="279" name="Group"/>
            <p:cNvGrpSpPr/>
            <p:nvPr/>
          </p:nvGrpSpPr>
          <p:grpSpPr>
            <a:xfrm>
              <a:off x="-2" y="2243635"/>
              <a:ext cx="887708" cy="1268151"/>
              <a:chOff x="-1" y="0"/>
              <a:chExt cx="887706" cy="1268150"/>
            </a:xfrm>
          </p:grpSpPr>
          <p:sp>
            <p:nvSpPr>
              <p:cNvPr id="277" name="Chevron"/>
              <p:cNvSpPr/>
              <p:nvPr/>
            </p:nvSpPr>
            <p:spPr>
              <a:xfrm rot="5400000">
                <a:off x="-190223" y="190222"/>
                <a:ext cx="1268150" cy="887705"/>
              </a:xfrm>
              <a:prstGeom prst="chevron">
                <a:avLst>
                  <a:gd name="adj" fmla="val 50000"/>
                </a:avLst>
              </a:prstGeom>
              <a:solidFill>
                <a:srgbClr val="4285F4"/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 dirty="0"/>
              </a:p>
            </p:txBody>
          </p:sp>
          <p:sp>
            <p:nvSpPr>
              <p:cNvPr id="278" name="Tribal Connect Fund"/>
              <p:cNvSpPr txBox="1"/>
              <p:nvPr/>
            </p:nvSpPr>
            <p:spPr>
              <a:xfrm>
                <a:off x="0" y="251263"/>
                <a:ext cx="887705" cy="7656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  <a:p>
                <a:pPr algn="ctr" defTabSz="533400">
                  <a:lnSpc>
                    <a:spcPct val="90000"/>
                  </a:lnSpc>
                  <a:spcBef>
                    <a:spcPts val="5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dirty="0"/>
                  <a:t>Fondo de </a:t>
                </a:r>
                <a:r>
                  <a:rPr lang="en-US" dirty="0"/>
                  <a:t>C</a:t>
                </a:r>
                <a:r>
                  <a:rPr dirty="0"/>
                  <a:t>onexión </a:t>
                </a:r>
                <a:r>
                  <a:rPr lang="en-US" dirty="0"/>
                  <a:t>T</a:t>
                </a:r>
                <a:r>
                  <a:rPr dirty="0"/>
                  <a:t>ribal </a:t>
                </a:r>
              </a:p>
            </p:txBody>
          </p:sp>
        </p:grpSp>
        <p:grpSp>
          <p:nvGrpSpPr>
            <p:cNvPr id="282" name="Group"/>
            <p:cNvGrpSpPr/>
            <p:nvPr/>
          </p:nvGrpSpPr>
          <p:grpSpPr>
            <a:xfrm>
              <a:off x="887702" y="2243636"/>
              <a:ext cx="8266345" cy="824299"/>
              <a:chOff x="-1" y="0"/>
              <a:chExt cx="8266343" cy="824298"/>
            </a:xfrm>
          </p:grpSpPr>
          <p:sp>
            <p:nvSpPr>
              <p:cNvPr id="280" name="Shape"/>
              <p:cNvSpPr/>
              <p:nvPr/>
            </p:nvSpPr>
            <p:spPr>
              <a:xfrm rot="5400000">
                <a:off x="3721022" y="-3721023"/>
                <a:ext cx="824298" cy="8266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61"/>
                      <a:pt x="21600" y="359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359"/>
                    </a:lnTo>
                    <a:cubicBezTo>
                      <a:pt x="0" y="161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chemeClr val="accent1">
                  <a:lumOff val="44000"/>
                  <a:alpha val="90000"/>
                </a:schemeClr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300"/>
                  </a:spcBef>
                </a:pPr>
                <a:endParaRPr dirty="0"/>
              </a:p>
            </p:txBody>
          </p:sp>
          <p:sp>
            <p:nvSpPr>
              <p:cNvPr id="281" name="Announcement of Round 1 August 11 $164M – 8 applications awarded…"/>
              <p:cNvSpPr txBox="1"/>
              <p:nvPr/>
            </p:nvSpPr>
            <p:spPr>
              <a:xfrm>
                <a:off x="77724" y="129506"/>
                <a:ext cx="8148381" cy="5652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✓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dirty="0"/>
                  <a:t>Anuncio de Ronda 1 </a:t>
                </a:r>
                <a:r>
                  <a:rPr u="sng" dirty="0"/>
                  <a:t>11 de agosto</a:t>
                </a:r>
                <a:r>
                  <a:rPr dirty="0"/>
                  <a:t> $164M – 1</a:t>
                </a:r>
                <a:r>
                  <a:rPr lang="en-US" dirty="0"/>
                  <a:t>0</a:t>
                </a:r>
                <a:r>
                  <a:rPr dirty="0"/>
                  <a:t> aplicaciones adjudicadas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dirty="0"/>
                  <a:t>Ronda 2 – Primavera/Verano 2023</a:t>
                </a:r>
                <a:endParaRPr dirty="0">
                  <a:solidFill>
                    <a:srgbClr val="FF0000"/>
                  </a:solidFill>
                </a:endParaRP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dirty="0"/>
                  <a:t>Implementación 2023+ </a:t>
                </a:r>
              </a:p>
            </p:txBody>
          </p:sp>
        </p:grpSp>
        <p:grpSp>
          <p:nvGrpSpPr>
            <p:cNvPr id="285" name="Group"/>
            <p:cNvGrpSpPr/>
            <p:nvPr/>
          </p:nvGrpSpPr>
          <p:grpSpPr>
            <a:xfrm>
              <a:off x="-2" y="3365453"/>
              <a:ext cx="887708" cy="1268151"/>
              <a:chOff x="-1" y="0"/>
              <a:chExt cx="887706" cy="1268150"/>
            </a:xfrm>
          </p:grpSpPr>
          <p:sp>
            <p:nvSpPr>
              <p:cNvPr id="283" name="Chevron"/>
              <p:cNvSpPr/>
              <p:nvPr/>
            </p:nvSpPr>
            <p:spPr>
              <a:xfrm rot="5400000">
                <a:off x="-190223" y="190222"/>
                <a:ext cx="1268150" cy="887705"/>
              </a:xfrm>
              <a:prstGeom prst="chevron">
                <a:avLst>
                  <a:gd name="adj" fmla="val 50000"/>
                </a:avLst>
              </a:prstGeom>
              <a:solidFill>
                <a:srgbClr val="4285F4"/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chemeClr val="accent1">
                        <a:lumOff val="44000"/>
                      </a:schemeClr>
                    </a:solidFill>
                  </a:defRPr>
                </a:pPr>
                <a:endParaRPr dirty="0"/>
              </a:p>
            </p:txBody>
          </p:sp>
          <p:sp>
            <p:nvSpPr>
              <p:cNvPr id="284" name="USDA Funds"/>
              <p:cNvSpPr txBox="1"/>
              <p:nvPr/>
            </p:nvSpPr>
            <p:spPr>
              <a:xfrm>
                <a:off x="0" y="331522"/>
                <a:ext cx="887705" cy="6051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dirty="0"/>
              </a:p>
              <a:p>
                <a:pPr algn="ctr" defTabSz="533400">
                  <a:lnSpc>
                    <a:spcPct val="90000"/>
                  </a:lnSpc>
                  <a:spcBef>
                    <a:spcPts val="500"/>
                  </a:spcBef>
                  <a:defRPr sz="1200" b="1">
                    <a:solidFill>
                      <a:schemeClr val="accent1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dirty="0"/>
                  <a:t>Fondos USDA</a:t>
                </a:r>
              </a:p>
            </p:txBody>
          </p:sp>
        </p:grpSp>
        <p:grpSp>
          <p:nvGrpSpPr>
            <p:cNvPr id="288" name="Group"/>
            <p:cNvGrpSpPr/>
            <p:nvPr/>
          </p:nvGrpSpPr>
          <p:grpSpPr>
            <a:xfrm>
              <a:off x="887702" y="3418786"/>
              <a:ext cx="8266345" cy="824299"/>
              <a:chOff x="-1" y="0"/>
              <a:chExt cx="8266343" cy="824298"/>
            </a:xfrm>
          </p:grpSpPr>
          <p:sp>
            <p:nvSpPr>
              <p:cNvPr id="286" name="Shape"/>
              <p:cNvSpPr/>
              <p:nvPr/>
            </p:nvSpPr>
            <p:spPr>
              <a:xfrm rot="5400000">
                <a:off x="3721022" y="-3721023"/>
                <a:ext cx="824298" cy="8266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61"/>
                      <a:pt x="21600" y="359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359"/>
                    </a:lnTo>
                    <a:cubicBezTo>
                      <a:pt x="0" y="161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chemeClr val="accent1">
                  <a:lumOff val="44000"/>
                  <a:alpha val="90000"/>
                </a:schemeClr>
              </a:solidFill>
              <a:ln w="25400" cap="flat">
                <a:solidFill>
                  <a:srgbClr val="4285F4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300"/>
                  </a:spcBef>
                </a:pPr>
                <a:endParaRPr dirty="0"/>
              </a:p>
            </p:txBody>
          </p:sp>
          <p:sp>
            <p:nvSpPr>
              <p:cNvPr id="287" name="Six NM Awardees announced for loans and grants…"/>
              <p:cNvSpPr txBox="1"/>
              <p:nvPr/>
            </p:nvSpPr>
            <p:spPr>
              <a:xfrm>
                <a:off x="77724" y="209836"/>
                <a:ext cx="8148381" cy="4046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620" tIns="7620" rIns="7620" bIns="7620" numCol="1" anchor="ctr">
                <a:sp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✓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dirty="0"/>
                  <a:t>Se anunciaron seis adjudicatarios de NM para préstamos y subvenciones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ts val="200"/>
                  </a:spcBef>
                  <a:buSzPct val="100000"/>
                  <a:buFont typeface="Arial"/>
                  <a:buChar char="•"/>
                  <a:defRPr sz="1200" b="1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dirty="0"/>
                  <a:t>Implementación 2022+ </a:t>
                </a:r>
              </a:p>
            </p:txBody>
          </p:sp>
        </p:grpSp>
      </p:grpSp>
      <p:grpSp>
        <p:nvGrpSpPr>
          <p:cNvPr id="292" name="Rectangle 2"/>
          <p:cNvGrpSpPr/>
          <p:nvPr/>
        </p:nvGrpSpPr>
        <p:grpSpPr>
          <a:xfrm>
            <a:off x="9116591" y="1926723"/>
            <a:ext cx="1345788" cy="577394"/>
            <a:chOff x="-1" y="-1"/>
            <a:chExt cx="1345787" cy="577393"/>
          </a:xfrm>
        </p:grpSpPr>
        <p:sp>
          <p:nvSpPr>
            <p:cNvPr id="290" name="Rectangle"/>
            <p:cNvSpPr/>
            <p:nvPr/>
          </p:nvSpPr>
          <p:spPr>
            <a:xfrm>
              <a:off x="-1" y="-1"/>
              <a:ext cx="1128421" cy="577393"/>
            </a:xfrm>
            <a:prstGeom prst="rect">
              <a:avLst/>
            </a:pr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dirty="0"/>
            </a:p>
          </p:txBody>
        </p:sp>
        <p:sp>
          <p:nvSpPr>
            <p:cNvPr id="291" name="$$70M*"/>
            <p:cNvSpPr txBox="1"/>
            <p:nvPr/>
          </p:nvSpPr>
          <p:spPr>
            <a:xfrm>
              <a:off x="45718" y="104031"/>
              <a:ext cx="1300068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chemeClr val="accent1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dirty="0"/>
                <a:t>P</a:t>
              </a:r>
              <a:r>
                <a:rPr dirty="0"/>
                <a:t>s</a:t>
              </a:r>
              <a:r>
                <a:rPr dirty="0">
                  <a:solidFill>
                    <a:srgbClr val="000000"/>
                  </a:solidFill>
                </a:rPr>
                <a:t>$70M*</a:t>
              </a:r>
            </a:p>
          </p:txBody>
        </p:sp>
      </p:grpSp>
      <p:grpSp>
        <p:nvGrpSpPr>
          <p:cNvPr id="295" name="Rectangle 4"/>
          <p:cNvGrpSpPr/>
          <p:nvPr/>
        </p:nvGrpSpPr>
        <p:grpSpPr>
          <a:xfrm>
            <a:off x="9239542" y="3321423"/>
            <a:ext cx="1439960" cy="249183"/>
            <a:chOff x="-1" y="-1"/>
            <a:chExt cx="1128421" cy="404832"/>
          </a:xfrm>
        </p:grpSpPr>
        <p:sp>
          <p:nvSpPr>
            <p:cNvPr id="293" name="Rectangle"/>
            <p:cNvSpPr/>
            <p:nvPr/>
          </p:nvSpPr>
          <p:spPr>
            <a:xfrm>
              <a:off x="-1" y="-1"/>
              <a:ext cx="1128421" cy="404832"/>
            </a:xfrm>
            <a:prstGeom prst="rect">
              <a:avLst/>
            </a:pr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dirty="0"/>
            </a:p>
          </p:txBody>
        </p:sp>
        <p:sp>
          <p:nvSpPr>
            <p:cNvPr id="294" name="$$123M*"/>
            <p:cNvSpPr txBox="1"/>
            <p:nvPr/>
          </p:nvSpPr>
          <p:spPr>
            <a:xfrm>
              <a:off x="45719" y="17751"/>
              <a:ext cx="1036981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chemeClr val="accent1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p</a:t>
              </a:r>
              <a:r>
                <a:rPr dirty="0">
                  <a:solidFill>
                    <a:srgbClr val="000000"/>
                  </a:solidFill>
                </a:rPr>
                <a:t>$123M*</a:t>
              </a:r>
            </a:p>
          </p:txBody>
        </p:sp>
      </p:grpSp>
      <p:grpSp>
        <p:nvGrpSpPr>
          <p:cNvPr id="298" name="Rectangle 5"/>
          <p:cNvGrpSpPr/>
          <p:nvPr/>
        </p:nvGrpSpPr>
        <p:grpSpPr>
          <a:xfrm>
            <a:off x="9226909" y="4064738"/>
            <a:ext cx="1334351" cy="652275"/>
            <a:chOff x="-12634" y="-96549"/>
            <a:chExt cx="1334350" cy="577393"/>
          </a:xfrm>
        </p:grpSpPr>
        <p:sp>
          <p:nvSpPr>
            <p:cNvPr id="296" name="Rectangle"/>
            <p:cNvSpPr/>
            <p:nvPr/>
          </p:nvSpPr>
          <p:spPr>
            <a:xfrm>
              <a:off x="-12634" y="-96549"/>
              <a:ext cx="1128421" cy="577393"/>
            </a:xfrm>
            <a:prstGeom prst="rect">
              <a:avLst/>
            </a:pr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dirty="0"/>
            </a:p>
          </p:txBody>
        </p:sp>
        <p:sp>
          <p:nvSpPr>
            <p:cNvPr id="297" name="$$200M*"/>
            <p:cNvSpPr txBox="1"/>
            <p:nvPr/>
          </p:nvSpPr>
          <p:spPr>
            <a:xfrm>
              <a:off x="45718" y="104031"/>
              <a:ext cx="1275998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chemeClr val="accent1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ps</a:t>
              </a:r>
              <a:r>
                <a:rPr dirty="0">
                  <a:solidFill>
                    <a:srgbClr val="000000"/>
                  </a:solidFill>
                </a:rPr>
                <a:t>$200M*</a:t>
              </a:r>
            </a:p>
          </p:txBody>
        </p:sp>
      </p:grpSp>
      <p:grpSp>
        <p:nvGrpSpPr>
          <p:cNvPr id="301" name="Rectangle 6"/>
          <p:cNvGrpSpPr/>
          <p:nvPr/>
        </p:nvGrpSpPr>
        <p:grpSpPr>
          <a:xfrm>
            <a:off x="9267201" y="5342568"/>
            <a:ext cx="1253802" cy="577394"/>
            <a:chOff x="0" y="-1"/>
            <a:chExt cx="977810" cy="577393"/>
          </a:xfrm>
        </p:grpSpPr>
        <p:sp>
          <p:nvSpPr>
            <p:cNvPr id="299" name="Rectangle"/>
            <p:cNvSpPr/>
            <p:nvPr/>
          </p:nvSpPr>
          <p:spPr>
            <a:xfrm>
              <a:off x="0" y="-1"/>
              <a:ext cx="977810" cy="577393"/>
            </a:xfrm>
            <a:prstGeom prst="rect">
              <a:avLst/>
            </a:prstGeom>
            <a:solidFill>
              <a:schemeClr val="accent1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dirty="0"/>
            </a:p>
          </p:txBody>
        </p:sp>
        <p:sp>
          <p:nvSpPr>
            <p:cNvPr id="300" name="$$57M*"/>
            <p:cNvSpPr txBox="1"/>
            <p:nvPr/>
          </p:nvSpPr>
          <p:spPr>
            <a:xfrm>
              <a:off x="45720" y="113364"/>
              <a:ext cx="886371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chemeClr val="accent1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ps</a:t>
              </a:r>
              <a:r>
                <a:rPr dirty="0">
                  <a:solidFill>
                    <a:srgbClr val="000000"/>
                  </a:solidFill>
                </a:rPr>
                <a:t>$57M*</a:t>
              </a:r>
            </a:p>
          </p:txBody>
        </p:sp>
      </p:grpSp>
      <p:sp>
        <p:nvSpPr>
          <p:cNvPr id="302" name="TextBox 7"/>
          <p:cNvSpPr txBox="1"/>
          <p:nvPr/>
        </p:nvSpPr>
        <p:spPr>
          <a:xfrm>
            <a:off x="9726521" y="6079907"/>
            <a:ext cx="931778" cy="2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*estimados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itle 1"/>
          <p:cNvSpPr txBox="1">
            <a:spLocks noGrp="1"/>
          </p:cNvSpPr>
          <p:nvPr>
            <p:ph type="title"/>
          </p:nvPr>
        </p:nvSpPr>
        <p:spPr>
          <a:xfrm>
            <a:off x="609600" y="1358153"/>
            <a:ext cx="10069902" cy="840600"/>
          </a:xfrm>
          <a:prstGeom prst="rect">
            <a:avLst/>
          </a:prstGeom>
        </p:spPr>
        <p:txBody>
          <a:bodyPr>
            <a:noAutofit/>
          </a:bodyPr>
          <a:lstStyle>
            <a:lvl1pPr defTabSz="365760">
              <a:defRPr sz="3200"/>
            </a:lvl1pPr>
          </a:lstStyle>
          <a:p>
            <a:r>
              <a:rPr lang="en-US" sz="4400" dirty="0"/>
              <a:t>Discusión sobre Equidad Digital (DE)</a:t>
            </a:r>
          </a:p>
        </p:txBody>
      </p:sp>
      <p:sp>
        <p:nvSpPr>
          <p:cNvPr id="30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96098" y="2903453"/>
            <a:ext cx="10972801" cy="3229387"/>
          </a:xfrm>
          <a:prstGeom prst="rect">
            <a:avLst/>
          </a:prstGeom>
        </p:spPr>
        <p:txBody>
          <a:bodyPr lIns="45718" tIns="45718" rIns="45718" bIns="45718" anchor="t">
            <a:normAutofit/>
          </a:bodyPr>
          <a:lstStyle>
            <a:lvl1pPr marL="457200" indent="-457200">
              <a:buSzPct val="100000"/>
              <a:buFont typeface="Arial"/>
              <a:buChar char="•"/>
              <a:defRPr sz="4000"/>
            </a:lvl1pPr>
          </a:lstStyle>
          <a:p>
            <a:pPr>
              <a:defRPr sz="2800"/>
            </a:pPr>
            <a:r>
              <a:rPr lang="en-US" dirty="0"/>
              <a:t>¿Qué tipo de desafíos/obstáculos ha experimentado para acceder y tener un uso efectivo de Internet de alta velocidad asequible?</a:t>
            </a:r>
          </a:p>
          <a:p>
            <a:pPr>
              <a:defRPr sz="2800"/>
            </a:pPr>
            <a:r>
              <a:rPr lang="en-US" dirty="0"/>
              <a:t>¿Qué instituciones y organizaciones ya participan en programas de DE? ¿Cuáles son los programas?</a:t>
            </a:r>
          </a:p>
          <a:p>
            <a:pPr>
              <a:defRPr sz="2800"/>
            </a:pPr>
            <a:r>
              <a:rPr dirty="0"/>
              <a:t>¿Hay estrategias para involucrar a más miembros de la comunidad</a:t>
            </a:r>
            <a:r>
              <a:rPr lang="en-US" dirty="0"/>
              <a:t> DE </a:t>
            </a:r>
            <a:r>
              <a:rPr dirty="0"/>
              <a:t>que pueda compartir?</a:t>
            </a:r>
          </a:p>
          <a:p>
            <a:endParaRPr sz="2800" dirty="0"/>
          </a:p>
        </p:txBody>
      </p:sp>
      <p:sp>
        <p:nvSpPr>
          <p:cNvPr id="306" name="Rectangle: Rounded Corners 3"/>
          <p:cNvSpPr/>
          <p:nvPr/>
        </p:nvSpPr>
        <p:spPr>
          <a:xfrm>
            <a:off x="713294" y="2394407"/>
            <a:ext cx="5536677" cy="130578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itle 1"/>
          <p:cNvSpPr txBox="1">
            <a:spLocks noGrp="1"/>
          </p:cNvSpPr>
          <p:nvPr>
            <p:ph type="title"/>
          </p:nvPr>
        </p:nvSpPr>
        <p:spPr>
          <a:xfrm>
            <a:off x="589994" y="415656"/>
            <a:ext cx="10069902" cy="858546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30936">
              <a:defRPr sz="2760"/>
            </a:pPr>
            <a:r>
              <a:rPr lang="en-US" sz="3600" dirty="0"/>
              <a:t>POTENCIANDO EL PROGRAMA DE CONECTIVIDAD ASEQUIBLE</a:t>
            </a:r>
            <a:endParaRPr sz="3600" dirty="0"/>
          </a:p>
        </p:txBody>
      </p:sp>
      <p:sp>
        <p:nvSpPr>
          <p:cNvPr id="32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9600" y="1687396"/>
            <a:ext cx="10972800" cy="460028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0" indent="-457200">
              <a:buSzPct val="100000"/>
              <a:buFont typeface="Arial"/>
              <a:buChar char="•"/>
            </a:pPr>
            <a:r>
              <a:rPr lang="en-US" sz="2600" dirty="0"/>
              <a:t>El programa de subsidios de la FCC ayuda a los hogares a pagar mejor el servicio y los dispositivos de Internet  </a:t>
            </a:r>
          </a:p>
          <a:p>
            <a:pPr marL="1143000" lvl="1" indent="-457200">
              <a:lnSpc>
                <a:spcPct val="110000"/>
              </a:lnSpc>
              <a:spcBef>
                <a:spcPts val="600"/>
              </a:spcBef>
              <a:buFont typeface="Arial"/>
              <a:defRPr sz="2000">
                <a:latin typeface="Nunito Sans Light"/>
                <a:ea typeface="Nunito Sans Light"/>
                <a:cs typeface="Nunito Sans Light"/>
                <a:sym typeface="Nunito Sans Light"/>
              </a:defRPr>
            </a:pPr>
            <a:r>
              <a:rPr lang="en-US" dirty="0"/>
              <a:t>Subsidio de hasta $30 por mes para servicio de internet</a:t>
            </a:r>
          </a:p>
          <a:p>
            <a:pPr marL="1143000" lvl="1" indent="-457200">
              <a:lnSpc>
                <a:spcPct val="110000"/>
              </a:lnSpc>
              <a:spcBef>
                <a:spcPts val="600"/>
              </a:spcBef>
              <a:buFont typeface="Arial"/>
              <a:defRPr sz="2000">
                <a:latin typeface="Nunito Sans Light"/>
                <a:ea typeface="Nunito Sans Light"/>
                <a:cs typeface="Nunito Sans Light"/>
                <a:sym typeface="Nunito Sans Light"/>
              </a:defRPr>
            </a:pPr>
            <a:r>
              <a:rPr lang="en-US" dirty="0"/>
              <a:t>Subsidio de hasta $ 75 por mes para Internet si está inscrito en ciertos programas de apoyo tribal</a:t>
            </a:r>
          </a:p>
          <a:p>
            <a:pPr marL="1143000" lvl="1" indent="-457200">
              <a:lnSpc>
                <a:spcPct val="110000"/>
              </a:lnSpc>
              <a:spcBef>
                <a:spcPts val="600"/>
              </a:spcBef>
              <a:buFont typeface="Arial"/>
              <a:defRPr sz="2000">
                <a:latin typeface="Nunito Sans Light"/>
                <a:ea typeface="Nunito Sans Light"/>
                <a:cs typeface="Nunito Sans Light"/>
                <a:sym typeface="Nunito Sans Light"/>
              </a:defRPr>
            </a:pPr>
            <a:r>
              <a:rPr lang="en-US" dirty="0"/>
              <a:t>Descuento único de hasta $100 para un dispositivo</a:t>
            </a:r>
          </a:p>
          <a:p>
            <a:pPr marL="1143000" lvl="1" indent="-457200">
              <a:lnSpc>
                <a:spcPct val="110000"/>
              </a:lnSpc>
              <a:spcBef>
                <a:spcPts val="600"/>
              </a:spcBef>
              <a:buFont typeface="Arial"/>
              <a:defRPr sz="2000">
                <a:latin typeface="Nunito Sans Light"/>
                <a:ea typeface="Nunito Sans Light"/>
                <a:cs typeface="Nunito Sans Light"/>
                <a:sym typeface="Nunito Sans Light"/>
              </a:defRPr>
            </a:pPr>
            <a:r>
              <a:rPr lang="en-US" dirty="0"/>
              <a:t>Muchos planes de servicio de bajo costo pueden ser subsidiados en su totalidad por </a:t>
            </a:r>
          </a:p>
          <a:p>
            <a:pPr marL="685800" lvl="1" indent="0">
              <a:lnSpc>
                <a:spcPct val="110000"/>
              </a:lnSpc>
              <a:spcBef>
                <a:spcPts val="600"/>
              </a:spcBef>
              <a:buNone/>
              <a:defRPr sz="2000">
                <a:latin typeface="Nunito Sans Light"/>
                <a:ea typeface="Nunito Sans Light"/>
                <a:cs typeface="Nunito Sans Light"/>
                <a:sym typeface="Nunito Sans Light"/>
              </a:defRPr>
            </a:pPr>
            <a:r>
              <a:rPr lang="en-US" sz="2400" dirty="0"/>
              <a:t>      </a:t>
            </a:r>
            <a:r>
              <a:rPr lang="en-US" sz="2000" dirty="0"/>
              <a:t>la inscripción en ACP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rPr lang="en-US" sz="2800" dirty="0"/>
              <a:t>Elegibilidad determinada por los ingresos del hogar y los programas de asistencia federal*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rPr lang="en-US" sz="2800" dirty="0"/>
              <a:t>El alcance de los socios a los hogares elegibles y el apoyo de la solicitud pueden ayudar a aumentar la inscripción</a:t>
            </a:r>
            <a:endParaRPr sz="2800" dirty="0"/>
          </a:p>
        </p:txBody>
      </p:sp>
      <p:sp>
        <p:nvSpPr>
          <p:cNvPr id="326" name="Rectangle: Rounded Corners 3"/>
          <p:cNvSpPr/>
          <p:nvPr/>
        </p:nvSpPr>
        <p:spPr>
          <a:xfrm>
            <a:off x="609600" y="1361747"/>
            <a:ext cx="10030691" cy="97407"/>
          </a:xfrm>
          <a:prstGeom prst="roundRect">
            <a:avLst>
              <a:gd name="adj" fmla="val 16667"/>
            </a:avLst>
          </a:prstGeom>
          <a:solidFill>
            <a:srgbClr val="3CA5A4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 dirty="0"/>
          </a:p>
        </p:txBody>
      </p:sp>
      <p:sp>
        <p:nvSpPr>
          <p:cNvPr id="327" name="TextBox 4"/>
          <p:cNvSpPr txBox="1"/>
          <p:nvPr/>
        </p:nvSpPr>
        <p:spPr>
          <a:xfrm>
            <a:off x="635714" y="6188426"/>
            <a:ext cx="357059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000"/>
            </a:pPr>
            <a:r>
              <a:rPr dirty="0"/>
              <a:t>*To apply for ACP, see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https://www.affordableconnectivity.gov/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 anchor="t">
            <a:normAutofit/>
          </a:bodyPr>
          <a:lstStyle>
            <a:lvl1pPr>
              <a:defRPr sz="6600"/>
            </a:lvl1pPr>
          </a:lstStyle>
          <a:p>
            <a:r>
              <a:rPr lang="en-US" sz="4400" dirty="0"/>
              <a:t>El Programa de Conectividad Asequible</a:t>
            </a:r>
          </a:p>
          <a:p>
            <a:r>
              <a:rPr lang="en-US" sz="3600" i="1" dirty="0"/>
              <a:t>un recurso esencial</a:t>
            </a:r>
          </a:p>
          <a:p>
            <a:endParaRPr lang="en-US" sz="3600" i="1" dirty="0"/>
          </a:p>
          <a:p>
            <a:pPr lvl="1">
              <a:buFont typeface="Arial"/>
              <a:buChar char="•"/>
            </a:pPr>
            <a:r>
              <a:rPr lang="en-US" sz="2400" i="1" dirty="0"/>
              <a:t>Descripción general</a:t>
            </a:r>
          </a:p>
          <a:p>
            <a:pPr lvl="1">
              <a:buFont typeface="Arial"/>
              <a:buChar char="•"/>
            </a:pPr>
            <a:r>
              <a:rPr lang="en-US" sz="2400" i="1" dirty="0"/>
              <a:t>Cómo inscribirse</a:t>
            </a:r>
          </a:p>
          <a:p>
            <a:pPr lvl="1">
              <a:buFont typeface="Arial"/>
              <a:buChar char="•"/>
            </a:pPr>
            <a:r>
              <a:rPr lang="en-US" sz="2400" i="1" dirty="0"/>
              <a:t>Estrategias de alcance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itle 1"/>
          <p:cNvSpPr txBox="1">
            <a:spLocks noGrp="1"/>
          </p:cNvSpPr>
          <p:nvPr>
            <p:ph type="title"/>
          </p:nvPr>
        </p:nvSpPr>
        <p:spPr>
          <a:xfrm>
            <a:off x="609600" y="713657"/>
            <a:ext cx="10069902" cy="2126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sz="5200" dirty="0"/>
              <a:t>Tomando Medidas sobre la Conectividad en su Comunidad</a:t>
            </a:r>
          </a:p>
        </p:txBody>
      </p:sp>
      <p:sp>
        <p:nvSpPr>
          <p:cNvPr id="30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09599" y="2994868"/>
            <a:ext cx="10354813" cy="278736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>
              <a:defRPr i="1"/>
            </a:lvl1pPr>
          </a:lstStyle>
          <a:p>
            <a:r>
              <a:rPr lang="en-US" sz="2400" dirty="0"/>
              <a:t>Próximos pasos para su comunidad: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Regístrese en la lista de correo en </a:t>
            </a:r>
            <a:r>
              <a:rPr lang="en-US" sz="2400" dirty="0">
                <a:hlinkClick r:id="rId2"/>
              </a:rPr>
              <a:t>https://connect.nm.gov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Siga el sitio web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4 de mayo conferencia ABQNOG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Reunión estatal el 24 de mayo en Buffalo Thunder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13 Webinars durante 6 semanas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Let’s Get's Going Bootcamps 28 y 29 de junio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Inscripciones en el programa de Asequibilidad para Conectividad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Formulario MOU (Memorándum de Entendimiento ): Ejemplo de ISP locales y del condado para crear un plan de conexión del condado</a:t>
            </a:r>
          </a:p>
          <a:p>
            <a:endParaRPr sz="2200" dirty="0"/>
          </a:p>
        </p:txBody>
      </p:sp>
      <p:sp>
        <p:nvSpPr>
          <p:cNvPr id="310" name="Rectangle: Rounded Corners 3"/>
          <p:cNvSpPr/>
          <p:nvPr/>
        </p:nvSpPr>
        <p:spPr>
          <a:xfrm>
            <a:off x="657296" y="2723047"/>
            <a:ext cx="9974510" cy="11744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8AC9B8-CC4E-FA1E-1536-65A4085CA8DA}"/>
              </a:ext>
            </a:extLst>
          </p:cNvPr>
          <p:cNvSpPr/>
          <p:nvPr/>
        </p:nvSpPr>
        <p:spPr>
          <a:xfrm>
            <a:off x="0" y="514462"/>
            <a:ext cx="10466773" cy="27321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solidFill>
              <a:schemeClr val="accent1">
                <a:lumOff val="44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F3B"/>
              </a:solidFill>
              <a:effectLst/>
              <a:uFillTx/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9700D-B848-235E-AFAE-CC76E906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6879"/>
            <a:ext cx="10069902" cy="2732121"/>
          </a:xfrm>
        </p:spPr>
        <p:txBody>
          <a:bodyPr>
            <a:normAutofit/>
          </a:bodyPr>
          <a:lstStyle/>
          <a:p>
            <a:r>
              <a:rPr lang="en-US" sz="6600" dirty="0"/>
              <a:t>¡Ayuda a OBAE completando encuestas!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C4D41-AD69-82F6-AB3F-248DD5FC3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375" y="3611417"/>
            <a:ext cx="10972800" cy="2549704"/>
          </a:xfrm>
        </p:spPr>
        <p:txBody>
          <a:bodyPr>
            <a:normAutofit/>
          </a:bodyPr>
          <a:lstStyle/>
          <a:p>
            <a:r>
              <a:rPr lang="en-US" sz="3000" dirty="0"/>
              <a:t>Al completar las siguientes encuestas, puede ayudar a Nuevo México en sus esfuerzos de recopilación de datos. Complete encuestas relevantes y cuéntenos sobre programas de equidad digital, infraestructura, desarrollo de la fuerza laboral y más.. </a:t>
            </a: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F12C3A1D-FB4D-9BEF-8EA5-F3FCA9633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450" y="4565677"/>
            <a:ext cx="1607175" cy="159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2871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tangle 25"/>
          <p:cNvSpPr/>
          <p:nvPr/>
        </p:nvSpPr>
        <p:spPr>
          <a:xfrm>
            <a:off x="7799388" y="1367161"/>
            <a:ext cx="1851277" cy="5007007"/>
          </a:xfrm>
          <a:prstGeom prst="rect">
            <a:avLst/>
          </a:prstGeom>
          <a:solidFill>
            <a:srgbClr val="D2F6FF"/>
          </a:solidFill>
          <a:ln w="12700">
            <a:solidFill>
              <a:srgbClr val="BABAB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 dirty="0"/>
          </a:p>
        </p:txBody>
      </p:sp>
      <p:sp>
        <p:nvSpPr>
          <p:cNvPr id="333" name="Rectangle 24"/>
          <p:cNvSpPr/>
          <p:nvPr/>
        </p:nvSpPr>
        <p:spPr>
          <a:xfrm>
            <a:off x="4184696" y="1367161"/>
            <a:ext cx="1851277" cy="5007007"/>
          </a:xfrm>
          <a:prstGeom prst="rect">
            <a:avLst/>
          </a:prstGeom>
          <a:solidFill>
            <a:srgbClr val="D2F6FF"/>
          </a:solidFill>
          <a:ln w="12700">
            <a:solidFill>
              <a:srgbClr val="BABAB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 dirty="0"/>
          </a:p>
        </p:txBody>
      </p:sp>
      <p:sp>
        <p:nvSpPr>
          <p:cNvPr id="334" name="Rectangle 21"/>
          <p:cNvSpPr/>
          <p:nvPr/>
        </p:nvSpPr>
        <p:spPr>
          <a:xfrm>
            <a:off x="578436" y="1367161"/>
            <a:ext cx="1851277" cy="5007007"/>
          </a:xfrm>
          <a:prstGeom prst="rect">
            <a:avLst/>
          </a:prstGeom>
          <a:solidFill>
            <a:srgbClr val="D2F6FF"/>
          </a:solidFill>
          <a:ln w="12700">
            <a:solidFill>
              <a:srgbClr val="BABAB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 dirty="0"/>
          </a:p>
        </p:txBody>
      </p:sp>
      <p:sp>
        <p:nvSpPr>
          <p:cNvPr id="335" name="Title 1"/>
          <p:cNvSpPr txBox="1">
            <a:spLocks noGrp="1"/>
          </p:cNvSpPr>
          <p:nvPr>
            <p:ph type="title"/>
          </p:nvPr>
        </p:nvSpPr>
        <p:spPr>
          <a:xfrm>
            <a:off x="593461" y="431327"/>
            <a:ext cx="10069902" cy="446073"/>
          </a:xfrm>
          <a:prstGeom prst="rect">
            <a:avLst/>
          </a:prstGeom>
        </p:spPr>
        <p:txBody>
          <a:bodyPr/>
          <a:lstStyle>
            <a:lvl1pPr defTabSz="493776">
              <a:defRPr sz="2376"/>
            </a:lvl1pPr>
          </a:lstStyle>
          <a:p>
            <a:r>
              <a:rPr dirty="0"/>
              <a:t>Encuestas de Partes Interesadas</a:t>
            </a:r>
          </a:p>
        </p:txBody>
      </p:sp>
      <p:sp>
        <p:nvSpPr>
          <p:cNvPr id="336" name="TextBox 4"/>
          <p:cNvSpPr txBox="1"/>
          <p:nvPr/>
        </p:nvSpPr>
        <p:spPr>
          <a:xfrm>
            <a:off x="7826758" y="2621987"/>
            <a:ext cx="1722438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Inventario del Programa de Equidad Digital</a:t>
            </a:r>
          </a:p>
        </p:txBody>
      </p:sp>
      <p:sp>
        <p:nvSpPr>
          <p:cNvPr id="337" name="TextBox 5"/>
          <p:cNvSpPr txBox="1"/>
          <p:nvPr/>
        </p:nvSpPr>
        <p:spPr>
          <a:xfrm>
            <a:off x="9640636" y="2621987"/>
            <a:ext cx="1832741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Barreras y Obstáculos para las Poblaciones Cubiertas</a:t>
            </a:r>
          </a:p>
        </p:txBody>
      </p:sp>
      <p:sp>
        <p:nvSpPr>
          <p:cNvPr id="338" name="TextBox 6"/>
          <p:cNvSpPr txBox="1"/>
          <p:nvPr/>
        </p:nvSpPr>
        <p:spPr>
          <a:xfrm>
            <a:off x="2490102" y="2621988"/>
            <a:ext cx="1692110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Conectividad Ancla Comunitaria</a:t>
            </a:r>
          </a:p>
        </p:txBody>
      </p:sp>
      <p:sp>
        <p:nvSpPr>
          <p:cNvPr id="339" name="TextBox 7"/>
          <p:cNvSpPr txBox="1"/>
          <p:nvPr/>
        </p:nvSpPr>
        <p:spPr>
          <a:xfrm>
            <a:off x="680545" y="2628769"/>
            <a:ext cx="1718118" cy="111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Inventario de Activos del Gobierno Estatal y Local </a:t>
            </a:r>
          </a:p>
        </p:txBody>
      </p:sp>
      <p:sp>
        <p:nvSpPr>
          <p:cNvPr id="340" name="TextBox 8"/>
          <p:cNvSpPr txBox="1"/>
          <p:nvPr/>
        </p:nvSpPr>
        <p:spPr>
          <a:xfrm>
            <a:off x="4298370" y="2632055"/>
            <a:ext cx="1693398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Preparación de la fuerza laboral de ISP</a:t>
            </a:r>
          </a:p>
        </p:txBody>
      </p:sp>
      <p:sp>
        <p:nvSpPr>
          <p:cNvPr id="341" name="TextBox 9"/>
          <p:cNvSpPr txBox="1"/>
          <p:nvPr/>
        </p:nvSpPr>
        <p:spPr>
          <a:xfrm>
            <a:off x="6091850" y="2621988"/>
            <a:ext cx="162856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Inventario de Programas de la Fuerza Laboral</a:t>
            </a:r>
          </a:p>
        </p:txBody>
      </p:sp>
      <p:sp>
        <p:nvSpPr>
          <p:cNvPr id="342" name="TextBox 10"/>
          <p:cNvSpPr txBox="1"/>
          <p:nvPr/>
        </p:nvSpPr>
        <p:spPr>
          <a:xfrm>
            <a:off x="757246" y="3791498"/>
            <a:ext cx="1579482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400" i="1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Activos relacionados con la infraestructura que pueden ayudar a facilitar o reducir el costo del despliegue de banda ancha en el estado</a:t>
            </a:r>
          </a:p>
        </p:txBody>
      </p:sp>
      <p:sp>
        <p:nvSpPr>
          <p:cNvPr id="343" name="TextBox 11"/>
          <p:cNvSpPr txBox="1"/>
          <p:nvPr/>
        </p:nvSpPr>
        <p:spPr>
          <a:xfrm>
            <a:off x="7946793" y="3791498"/>
            <a:ext cx="1648124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400" i="1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Detalles del programa, tipos de programas planificados y áreas de enfoque, impactos de la banda ancha en los resultados programáticos</a:t>
            </a:r>
          </a:p>
        </p:txBody>
      </p:sp>
      <p:sp>
        <p:nvSpPr>
          <p:cNvPr id="344" name="TextBox 12"/>
          <p:cNvSpPr txBox="1"/>
          <p:nvPr/>
        </p:nvSpPr>
        <p:spPr>
          <a:xfrm>
            <a:off x="2597083" y="3791498"/>
            <a:ext cx="1580009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400" i="1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Barreras y obstáculos para los clientes, el acceso a las instalaciones, la importancia de Internet para la misión y la capacidad del programa</a:t>
            </a:r>
          </a:p>
        </p:txBody>
      </p:sp>
      <p:sp>
        <p:nvSpPr>
          <p:cNvPr id="345" name="TextBox 13"/>
          <p:cNvSpPr txBox="1"/>
          <p:nvPr/>
        </p:nvSpPr>
        <p:spPr>
          <a:xfrm>
            <a:off x="4313220" y="3791498"/>
            <a:ext cx="1801729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1400" i="1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Fuentes de contratación, programas de fuerza laboral, ACP, habilidades y adopción de Internet, colaboración en la comunidad, enfoques de implementación, </a:t>
            </a:r>
          </a:p>
          <a:p>
            <a:pPr>
              <a:defRPr sz="1400" i="1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planes de recuperación ante desastres   </a:t>
            </a:r>
          </a:p>
        </p:txBody>
      </p:sp>
      <p:sp>
        <p:nvSpPr>
          <p:cNvPr id="346" name="TextBox 14"/>
          <p:cNvSpPr txBox="1"/>
          <p:nvPr/>
        </p:nvSpPr>
        <p:spPr>
          <a:xfrm>
            <a:off x="6194642" y="3791498"/>
            <a:ext cx="1571489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400" i="1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Perfil de los programas de fuerza laboral, barreras para el desarrollo </a:t>
            </a:r>
          </a:p>
          <a:p>
            <a:pPr>
              <a:defRPr sz="1400" i="1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fuerza laboral diversa y calificada, preguntas relacionadas con la fuerza laboral de ISP   </a:t>
            </a:r>
          </a:p>
        </p:txBody>
      </p:sp>
      <p:sp>
        <p:nvSpPr>
          <p:cNvPr id="347" name="TextBox 15"/>
          <p:cNvSpPr txBox="1"/>
          <p:nvPr/>
        </p:nvSpPr>
        <p:spPr>
          <a:xfrm>
            <a:off x="9803496" y="3791498"/>
            <a:ext cx="1526202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400" i="1">
                <a:solidFill>
                  <a:srgbClr val="3E3E3E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Internet, acceso a computadoras y contenido, habilidades digitales, seguridad de datos, barreras y obstáculos, impactos de la banda ancha en los resultados programáticos</a:t>
            </a:r>
          </a:p>
        </p:txBody>
      </p:sp>
      <p:pic>
        <p:nvPicPr>
          <p:cNvPr id="348" name="Graphic 16" descr="Graphic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786" y="1732882"/>
            <a:ext cx="796442" cy="796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Graphic 17" descr="Graphic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843" y="1672581"/>
            <a:ext cx="789481" cy="843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Picture 23" descr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253" y="1775837"/>
            <a:ext cx="695838" cy="695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Graphic 19" descr="Graphic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8578" y="1614204"/>
            <a:ext cx="730299" cy="849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Graphic 20" descr="Graphic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819" y="1746887"/>
            <a:ext cx="2518563" cy="753736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Rectangle: Rounded Corners 26"/>
          <p:cNvSpPr/>
          <p:nvPr/>
        </p:nvSpPr>
        <p:spPr>
          <a:xfrm>
            <a:off x="565496" y="952980"/>
            <a:ext cx="9974510" cy="11744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 dirty="0"/>
          </a:p>
        </p:txBody>
      </p:sp>
      <p:pic>
        <p:nvPicPr>
          <p:cNvPr id="2" name="Picture 1" descr="Qr code&#10;&#10;Description automatically generated">
            <a:extLst>
              <a:ext uri="{FF2B5EF4-FFF2-40B4-BE49-F238E27FC236}">
                <a16:creationId xmlns:a16="http://schemas.microsoft.com/office/drawing/2014/main" id="{AD435D85-681D-3B4E-FE92-6E71D65E0F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36" y="197786"/>
            <a:ext cx="1607175" cy="159544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itle 1"/>
          <p:cNvSpPr txBox="1">
            <a:spLocks noGrp="1"/>
          </p:cNvSpPr>
          <p:nvPr>
            <p:ph type="title"/>
          </p:nvPr>
        </p:nvSpPr>
        <p:spPr>
          <a:xfrm>
            <a:off x="609600" y="1846949"/>
            <a:ext cx="10069902" cy="446073"/>
          </a:xfrm>
          <a:prstGeom prst="rect">
            <a:avLst/>
          </a:prstGeom>
        </p:spPr>
        <p:txBody>
          <a:bodyPr/>
          <a:lstStyle>
            <a:lvl1pPr defTabSz="402336">
              <a:defRPr sz="2376"/>
            </a:lvl1pPr>
          </a:lstStyle>
          <a:p>
            <a:r>
              <a:rPr dirty="0"/>
              <a:t>Contactos y Recursos en Línea</a:t>
            </a:r>
          </a:p>
        </p:txBody>
      </p:sp>
      <p:sp>
        <p:nvSpPr>
          <p:cNvPr id="356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09600" y="2770094"/>
            <a:ext cx="10972800" cy="3391029"/>
          </a:xfrm>
          <a:prstGeom prst="rect">
            <a:avLst/>
          </a:prstGeom>
        </p:spPr>
        <p:txBody>
          <a:bodyPr lIns="45718" tIns="45718" rIns="45718" bIns="45718" anchor="t">
            <a:normAutofit fontScale="92500" lnSpcReduction="10000"/>
          </a:bodyPr>
          <a:lstStyle/>
          <a:p>
            <a:pPr marL="257175" indent="-257175">
              <a:buFont typeface="Symbol" panose="05050102010706020507" pitchFamily="18" charset="2"/>
              <a:buChar char=""/>
              <a:defRPr sz="2400">
                <a:latin typeface="+mj-lt"/>
              </a:defRPr>
            </a:pPr>
            <a:r>
              <a:rPr dirty="0"/>
              <a:t>Sitio web: </a:t>
            </a:r>
            <a:r>
              <a:rPr lang="en-US" dirty="0"/>
              <a:t>     </a:t>
            </a:r>
            <a:r>
              <a:rPr dirty="0">
                <a:hlinkClick r:id="rId2"/>
              </a:rPr>
              <a:t>https://connect.nm.gov</a:t>
            </a:r>
            <a:r>
              <a:rPr lang="en-US" dirty="0"/>
              <a:t> </a:t>
            </a:r>
          </a:p>
          <a:p>
            <a:pPr marL="257175" indent="-257175">
              <a:buFont typeface="Symbol" panose="05050102010706020507" pitchFamily="18" charset="2"/>
              <a:buChar char=""/>
              <a:defRPr sz="2400">
                <a:latin typeface="+mj-lt"/>
              </a:defRPr>
            </a:pPr>
            <a:r>
              <a:rPr lang="en-US" dirty="0"/>
              <a:t>Guía de planificación local: </a:t>
            </a:r>
            <a:r>
              <a:rPr lang="en-US" dirty="0">
                <a:hlinkClick r:id="rId3"/>
              </a:rPr>
              <a:t>https://connect.nm.gov/local-planning-guide.html</a:t>
            </a:r>
            <a:r>
              <a:rPr lang="en-US" dirty="0"/>
              <a:t> </a:t>
            </a:r>
            <a:endParaRPr dirty="0"/>
          </a:p>
          <a:p>
            <a:pPr marL="257175" indent="-257175">
              <a:buFont typeface="Symbol" panose="05050102010706020507" pitchFamily="18" charset="2"/>
              <a:buChar char=""/>
              <a:defRPr sz="2400">
                <a:latin typeface="+mj-lt"/>
              </a:defRPr>
            </a:pPr>
            <a:r>
              <a:rPr dirty="0"/>
              <a:t>Presencia en Redes Sociales</a:t>
            </a:r>
          </a:p>
          <a:p>
            <a:pPr marL="800100" lvl="2" indent="0">
              <a:buNone/>
              <a:defRPr sz="2400">
                <a:latin typeface="+mj-lt"/>
              </a:defRPr>
            </a:pPr>
            <a:r>
              <a:rPr dirty="0"/>
              <a:t>LinkedIn:</a:t>
            </a:r>
            <a:r>
              <a:rPr lang="en-US" dirty="0"/>
              <a:t> </a:t>
            </a:r>
            <a:r>
              <a:rPr dirty="0">
                <a:hlinkClick r:id="rId4"/>
              </a:rPr>
              <a:t>www.linkedin.com/company/new-mexico-office-of-broadband-access-and-expansion</a:t>
            </a:r>
            <a:r>
              <a:rPr lang="en-US" dirty="0"/>
              <a:t> </a:t>
            </a:r>
            <a:endParaRPr dirty="0"/>
          </a:p>
          <a:p>
            <a:pPr marL="800100" lvl="2" indent="0">
              <a:buNone/>
              <a:defRPr sz="2400">
                <a:latin typeface="+mj-lt"/>
              </a:defRPr>
            </a:pPr>
            <a:r>
              <a:rPr dirty="0"/>
              <a:t>Facebook: Oficina de Acceso y Expansión de Banda Ancha de Nuevo México</a:t>
            </a:r>
          </a:p>
          <a:p>
            <a:pPr marL="371475" indent="-257175">
              <a:buFont typeface="Symbol" panose="05050102010706020507" pitchFamily="18" charset="2"/>
              <a:buChar char=""/>
              <a:defRPr sz="2400">
                <a:latin typeface="+mj-lt"/>
              </a:defRPr>
            </a:pPr>
            <a:r>
              <a:rPr dirty="0"/>
              <a:t>Regístrese para recibir información por correo electrónico, boletines y comunicados de prensa:</a:t>
            </a:r>
          </a:p>
          <a:p>
            <a:pPr marL="457200" lvl="1" indent="0">
              <a:buNone/>
              <a:defRPr>
                <a:highlight>
                  <a:srgbClr val="FFFF00"/>
                </a:highlight>
                <a:latin typeface="+mj-lt"/>
              </a:defRPr>
            </a:pPr>
            <a:r>
              <a:rPr dirty="0"/>
              <a:t>https://connect.nm.gov/mailing-list.html</a:t>
            </a:r>
          </a:p>
        </p:txBody>
      </p:sp>
      <p:sp>
        <p:nvSpPr>
          <p:cNvPr id="357" name="Rectangle: Rounded Corners 3"/>
          <p:cNvSpPr/>
          <p:nvPr/>
        </p:nvSpPr>
        <p:spPr>
          <a:xfrm>
            <a:off x="609600" y="2411963"/>
            <a:ext cx="9974510" cy="11744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solidFill>
              <a:srgbClr val="B8850E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1">
                    <a:lumOff val="44000"/>
                  </a:schemeClr>
                </a:solidFill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7D5A3-AC1A-4799-970D-6F696845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Legislación Habilitante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532C6-9177-8DB2-5C53-DF70AC23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45718" tIns="45718" rIns="45718" bIns="45718" anchor="t">
            <a:normAutofit lnSpcReduction="10000"/>
          </a:bodyPr>
          <a:lstStyle/>
          <a:p>
            <a:pPr marL="285750" indent="-285750">
              <a:defRPr sz="16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El Proyecto de Ley del Senado 93 y el Proyecto de Ley de la Cámara 10 crearon la Oficina de Banda Ancha y el Consejo Connect New Mexico en 2021</a:t>
            </a:r>
          </a:p>
          <a:p>
            <a:pPr marL="285750" indent="-285750">
              <a:defRPr sz="16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La legislación habilitante establece el "Fondo Connect New Mexico" y la estructura para que el Concejo y la OBAE reciban fondos para la distribución de subvenciones para construir infraestructura de banda ancha.</a:t>
            </a:r>
          </a:p>
          <a:p>
            <a:pPr marL="285750" indent="-285750">
              <a:defRPr sz="16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Enmendada en 2023, la legislación actualizada aclara la función consultiva del Consejo para la planificación de programas y la distribución de subvenciones.</a:t>
            </a:r>
          </a:p>
          <a:p>
            <a:pPr marL="285750" indent="-285750">
              <a:defRPr sz="16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La legislación requiere un informe anual al gobernador en forma de un plan de tres años y un plan estatal.</a:t>
            </a:r>
          </a:p>
          <a:p>
            <a:pPr marL="285750" indent="-285750">
              <a:defRPr sz="16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La legislación también indica que OBAE proporcionará asistencia técnica a las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ribus y a los gobiernos locales con fines de planificación.</a:t>
            </a:r>
          </a:p>
          <a:p>
            <a:pPr marL="285750" indent="-285750">
              <a:defRPr sz="1600"/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La ley promulgada requiere que la OBAE desarrolle mapas de banda ancha, establezca estándares de calidad y velocidades de banda ancha y coordine con las agencias locales, estatales y federales.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73963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EBA9-3535-1632-0C21-2AEC9EDE8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6879"/>
            <a:ext cx="10069902" cy="548447"/>
          </a:xfrm>
        </p:spPr>
        <p:txBody>
          <a:bodyPr>
            <a:normAutofit/>
          </a:bodyPr>
          <a:lstStyle/>
          <a:p>
            <a:pPr>
              <a:defRPr sz="3200">
                <a:ln>
                  <a:noFill/>
                </a:ln>
                <a:solidFill>
                  <a:srgbClr val="000000"/>
                </a:solidFill>
                <a:effectLst/>
                <a:uLnTx/>
                <a:latin typeface="Arial"/>
                <a:cs typeface="Arial"/>
                <a:sym typeface="Arial"/>
              </a:defRPr>
            </a:pPr>
            <a:r>
              <a:rPr dirty="0"/>
              <a:t>Misión y Visión de la Oficina de Banda Ancha </a:t>
            </a:r>
            <a:endParaRPr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B846A-9521-0DCD-AD69-5CB9577C0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45718" tIns="45718" rIns="45718" bIns="45718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tabLst/>
              <a:defRPr sz="1600">
                <a:ln>
                  <a:noFill/>
                </a:ln>
                <a:solidFill>
                  <a:srgbClr val="595959"/>
                </a:solidFill>
                <a:effectLst/>
                <a:uLnTx/>
                <a:latin typeface="Arial"/>
                <a:cs typeface="Arial"/>
                <a:sym typeface="Arial"/>
              </a:defRPr>
            </a:pPr>
            <a:r>
              <a:rPr b="1" dirty="0"/>
              <a:t>Misión</a:t>
            </a:r>
            <a:r>
              <a:rPr dirty="0"/>
              <a:t>: Liderazgo apasionado para impulsar soluciones de banda ancha audaces, equitativas e inclusivas</a:t>
            </a:r>
            <a:endParaRPr sz="1600" b="0" i="0" u="none" strike="noStrike" kern="0" cap="none" normalizeH="0" baseline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tabLst/>
              <a:defRPr sz="1600">
                <a:ln>
                  <a:noFill/>
                </a:ln>
                <a:solidFill>
                  <a:srgbClr val="595959"/>
                </a:solidFill>
                <a:effectLst/>
                <a:uLnTx/>
                <a:latin typeface="Arial"/>
                <a:cs typeface="Arial"/>
                <a:sym typeface="Arial"/>
              </a:defRPr>
            </a:pPr>
            <a:r>
              <a:rPr b="1" dirty="0"/>
              <a:t>Visión</a:t>
            </a:r>
            <a:r>
              <a:rPr dirty="0"/>
              <a:t>: Lograr soluciones de banda ancha audaces y asequibles para </a:t>
            </a:r>
            <a:r>
              <a:rPr lang="en-US" dirty="0"/>
              <a:t>los N</a:t>
            </a:r>
            <a:r>
              <a:rPr dirty="0"/>
              <a:t>uevos </a:t>
            </a:r>
            <a:r>
              <a:rPr lang="en-US" dirty="0"/>
              <a:t>M</a:t>
            </a:r>
            <a:r>
              <a:rPr dirty="0"/>
              <a:t>exicanos que honren la rica herencia del estado y eleven la calidad de vida de todos</a:t>
            </a:r>
            <a:endParaRPr sz="1600" b="0" i="0" u="none" strike="noStrike" kern="0" cap="none" normalizeH="0" baseline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tabLst/>
              <a:defRPr sz="1600">
                <a:ln>
                  <a:noFill/>
                </a:ln>
                <a:solidFill>
                  <a:srgbClr val="595959"/>
                </a:solidFill>
                <a:effectLst/>
                <a:uLnTx/>
                <a:latin typeface="Arial"/>
                <a:cs typeface="Arial"/>
                <a:sym typeface="Arial"/>
              </a:defRPr>
            </a:pPr>
            <a:r>
              <a:rPr b="1" dirty="0"/>
              <a:t>Valores</a:t>
            </a:r>
            <a:r>
              <a:rPr dirty="0"/>
              <a:t>: Siete valores que definen a las personas, los procesos, la planificación y los programas de la OBAE: 1) audaz; 2) honesto; 3) curioso; 4) innovador; 5) respetuoso; 6) colaborativo; 7) analíticamente riguroso</a:t>
            </a:r>
            <a:endParaRPr sz="1600" b="0" i="0" u="none" strike="noStrike" kern="0" cap="none" normalizeH="0" baseline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tabLst/>
              <a:defRPr sz="1600" b="1">
                <a:ln>
                  <a:noFill/>
                </a:ln>
                <a:solidFill>
                  <a:srgbClr val="595959"/>
                </a:solidFill>
                <a:effectLst/>
                <a:uLnTx/>
                <a:latin typeface="Arial"/>
                <a:cs typeface="Arial"/>
                <a:sym typeface="Arial"/>
              </a:defRPr>
            </a:pPr>
            <a:r>
              <a:rPr dirty="0"/>
              <a:t>Cuatro objetivos principales</a:t>
            </a:r>
            <a:endParaRPr sz="1600" b="1" i="0" u="none" strike="noStrike" kern="0" cap="none" normalizeH="0" baseline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tabLst/>
              <a:defRPr sz="1600">
                <a:ln>
                  <a:noFill/>
                </a:ln>
                <a:solidFill>
                  <a:srgbClr val="595959"/>
                </a:solidFill>
                <a:effectLst/>
                <a:uLnTx/>
                <a:latin typeface="Calibri"/>
                <a:ea typeface="MS Mincho"/>
                <a:cs typeface="Arial"/>
                <a:sym typeface="Arial"/>
              </a:defRPr>
            </a:pPr>
            <a:r>
              <a:rPr dirty="0"/>
              <a:t>Disponibilidad de Banda Ancha Universal</a:t>
            </a:r>
            <a:endParaRPr sz="1600" b="0" i="0" u="none" strike="noStrike" kern="0" cap="none" normalizeH="0" baseline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MS Mincho"/>
              <a:cs typeface="Arial"/>
            </a:endParaRP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None/>
              <a:defRPr sz="1600">
                <a:solidFill>
                  <a:srgbClr val="595959"/>
                </a:solidFill>
                <a:latin typeface="Calibri"/>
                <a:ea typeface="MS Mincho"/>
                <a:cs typeface="Arial"/>
                <a:sym typeface="Arial"/>
              </a:defRPr>
            </a:pPr>
            <a:r>
              <a:rPr dirty="0">
                <a:ln>
                  <a:noFill/>
                </a:ln>
                <a:effectLst/>
                <a:uLnTx/>
              </a:rPr>
              <a:t>Adopción de Banda Ancha y Uso Provechoso</a:t>
            </a:r>
            <a:r>
              <a:rPr dirty="0"/>
              <a:t> </a:t>
            </a:r>
            <a:endParaRPr sz="1600" dirty="0">
              <a:solidFill>
                <a:srgbClr val="595959"/>
              </a:solidFill>
              <a:latin typeface="Cambria"/>
              <a:ea typeface="MS Mincho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tabLst/>
              <a:defRPr sz="1600">
                <a:solidFill>
                  <a:srgbClr val="595959"/>
                </a:solidFill>
                <a:latin typeface="Calibri"/>
                <a:ea typeface="MS Mincho"/>
                <a:cs typeface="Arial"/>
                <a:sym typeface="Arial"/>
              </a:defRPr>
            </a:pPr>
            <a:r>
              <a:rPr dirty="0">
                <a:ln>
                  <a:noFill/>
                </a:ln>
                <a:effectLst/>
                <a:uLnTx/>
              </a:rPr>
              <a:t>Redes Estatales de Próxima Generación</a:t>
            </a:r>
            <a:r>
              <a:rPr dirty="0"/>
              <a:t> </a:t>
            </a:r>
            <a:endParaRPr sz="1600" b="0" i="0" u="none" strike="noStrike" kern="0" cap="none" normalizeH="0" baseline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tabLst/>
              <a:defRPr sz="1600">
                <a:ln>
                  <a:noFill/>
                </a:ln>
                <a:solidFill>
                  <a:srgbClr val="595959"/>
                </a:solidFill>
                <a:effectLst/>
                <a:uLnTx/>
                <a:latin typeface="Calibri"/>
                <a:ea typeface="Times New Roman" panose="02020603050405020304" pitchFamily="18" charset="0"/>
                <a:cs typeface="Arial"/>
                <a:sym typeface="Arial"/>
              </a:defRPr>
            </a:pPr>
            <a:r>
              <a:rPr dirty="0"/>
              <a:t>Administración del Programa</a:t>
            </a:r>
            <a:endParaRPr sz="1600" b="0" i="0" u="none" strike="noStrike" kern="0" cap="none" normalizeH="0" baseline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Arial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400"/>
              <a:buFont typeface="Arial" panose="020B0604020202020204" pitchFamily="34" charset="0"/>
              <a:buChar char="•"/>
              <a:defRPr sz="1600" b="1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Estos Objetivos son la base del Plan de 3 Años presentado el 1 de enero de 2023 que describe prioridades estratégicas, iniciativas y acciones para lograr cada objetivo</a:t>
            </a:r>
            <a:endParaRPr sz="1600" b="1" dirty="0">
              <a:solidFill>
                <a:srgbClr val="595959"/>
              </a:solidFill>
              <a:latin typeface="Arial"/>
              <a:cs typeface="Arial"/>
            </a:endParaRPr>
          </a:p>
          <a:p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65959134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FA2BC-0C28-0D6E-75D4-5009FC2F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94" y="445670"/>
            <a:ext cx="10069902" cy="446073"/>
          </a:xfrm>
        </p:spPr>
        <p:txBody>
          <a:bodyPr>
            <a:noAutofit/>
          </a:bodyPr>
          <a:lstStyle/>
          <a:p>
            <a:pPr>
              <a:defRPr sz="3200">
                <a:ln>
                  <a:noFill/>
                </a:ln>
                <a:solidFill>
                  <a:srgbClr val="000000"/>
                </a:solidFill>
                <a:effectLst/>
                <a:uLnTx/>
                <a:latin typeface="Arial"/>
                <a:cs typeface="Arial"/>
                <a:sym typeface="Arial"/>
              </a:defRPr>
            </a:pPr>
            <a:r>
              <a:rPr dirty="0"/>
              <a:t>Los logros de 8 meses han incluido todas las metas</a:t>
            </a:r>
            <a:endParaRPr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6808C-654A-F14B-49E3-AB0E64287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4932"/>
            <a:ext cx="10972800" cy="5366441"/>
          </a:xfrm>
        </p:spPr>
        <p:txBody>
          <a:bodyPr>
            <a:normAutofit fontScale="92500"/>
          </a:bodyPr>
          <a:lstStyle/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800" b="1" u="sng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Objetivo: Disponibilidad Universal de Banda Ancha 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200">
                <a:ln>
                  <a:noFill/>
                </a:ln>
                <a:solidFill>
                  <a:srgbClr val="595959"/>
                </a:solidFill>
                <a:effectLst/>
                <a:uLnTx/>
                <a:latin typeface="Arial"/>
                <a:cs typeface="Arial"/>
                <a:sym typeface="Arial"/>
              </a:defRPr>
            </a:pPr>
            <a:r>
              <a:rPr dirty="0"/>
              <a:t>Se cumplieron todos los plazos de solicitud federales para la financiación de IIJA: 11 de julio, 18 de julio, 15 de agosto, 30 de septiembre, 18 de noviembre, 15 de enero, 30 de enero, 15 de marzo, 30 de abril  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200">
                <a:ln>
                  <a:noFill/>
                </a:ln>
                <a:solidFill>
                  <a:srgbClr val="595959"/>
                </a:solidFill>
                <a:effectLst/>
                <a:uLnTx/>
                <a:latin typeface="Arial"/>
                <a:cs typeface="Arial"/>
                <a:sym typeface="Arial"/>
              </a:defRPr>
            </a:pPr>
            <a:r>
              <a:rPr dirty="0"/>
              <a:t>Destacó la Concesión de Ayudas Piloto a la CNMC para fondos federales ARPA 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200">
                <a:ln>
                  <a:noFill/>
                </a:ln>
                <a:solidFill>
                  <a:srgbClr val="595959"/>
                </a:solidFill>
                <a:effectLst/>
                <a:uLnTx/>
                <a:latin typeface="Arial"/>
                <a:cs typeface="Arial"/>
                <a:sym typeface="Arial"/>
              </a:defRPr>
            </a:pPr>
            <a:r>
              <a:rPr dirty="0"/>
              <a:t>Finalización de la normativa de subvenciones estatales de la CNMC 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200">
                <a:ln>
                  <a:noFill/>
                </a:ln>
                <a:solidFill>
                  <a:srgbClr val="595959"/>
                </a:solidFill>
                <a:effectLst/>
                <a:uLnTx/>
                <a:latin typeface="Arial"/>
                <a:cs typeface="Arial"/>
                <a:sym typeface="Arial"/>
              </a:defRPr>
            </a:pPr>
            <a:r>
              <a:rPr dirty="0"/>
              <a:t>Se otorgaron 9 subvenciones ARPA: $ 35 millones en el Tramo 1 y $ 17 millones en el Tramo 2 para ayudar a aprox. 30 comunidades rurales 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200">
                <a:ln>
                  <a:noFill/>
                </a:ln>
                <a:solidFill>
                  <a:srgbClr val="595959"/>
                </a:solidFill>
                <a:effectLst/>
                <a:uLnTx/>
                <a:latin typeface="Arial"/>
                <a:cs typeface="Arial"/>
                <a:sym typeface="Arial"/>
              </a:defRPr>
            </a:pPr>
            <a:r>
              <a:rPr dirty="0"/>
              <a:t>Recibió $5,7 millones en fondos de planificación de la NTIA; CTC Contratado para 6 Planes de Banda Ancha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200">
                <a:ln>
                  <a:noFill/>
                </a:ln>
                <a:solidFill>
                  <a:srgbClr val="595959"/>
                </a:solidFill>
                <a:effectLst/>
                <a:uLnTx/>
                <a:latin typeface="Arial"/>
                <a:cs typeface="Arial"/>
                <a:sym typeface="Arial"/>
              </a:defRPr>
            </a:pPr>
            <a:r>
              <a:rPr dirty="0"/>
              <a:t>Mayor conectividad a varias clínicas de atención médica rural de Presbyterian Health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200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Contrato Fase 1 del SEN en trámite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200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Mejores Prácticas Aprendidas asistiendo a conferencias de la NTIA y la NTTA; líderes estatales de banda ancha y líderes tribales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11909564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FA2BC-0C28-0D6E-75D4-5009FC2F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54" y="294945"/>
            <a:ext cx="10069902" cy="581355"/>
          </a:xfrm>
        </p:spPr>
        <p:txBody>
          <a:bodyPr>
            <a:normAutofit/>
          </a:bodyPr>
          <a:lstStyle/>
          <a:p>
            <a:pPr>
              <a:defRPr sz="3200">
                <a:ln>
                  <a:noFill/>
                </a:ln>
                <a:solidFill>
                  <a:srgbClr val="000000"/>
                </a:solidFill>
                <a:effectLst/>
                <a:uLnTx/>
                <a:latin typeface="Arial"/>
                <a:cs typeface="Arial"/>
                <a:sym typeface="Arial"/>
              </a:defRPr>
            </a:pPr>
            <a:r>
              <a:rPr dirty="0"/>
              <a:t>Los logros de 8 meses han incluido todas las metas</a:t>
            </a:r>
            <a:endParaRPr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6808C-654A-F14B-49E3-AB0E64287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058"/>
            <a:ext cx="10972800" cy="4115883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800" b="1" u="sng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Meta: Adopción de Banda </a:t>
            </a:r>
            <a:r>
              <a:rPr lang="en-US" dirty="0"/>
              <a:t>A</a:t>
            </a:r>
            <a:r>
              <a:rPr dirty="0"/>
              <a:t>ncha y Uso Provechoso 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200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Informe de Recopilación de Datos enviado el 1 de octubre de 2022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200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Compromiso Comunitario: más de 150 eventos comunitarios; 9 eventos tribales 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200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Planificación de varios compromisos enfocados para recopilar datos correctos para 2023: regionales, estatales y tribales 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200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Aumento de la inscripción ACP a 142K+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200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Asistencia en la Conferencia de la Equidad Digital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200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Apoyo técnico a varias tribus y comunidades</a:t>
            </a:r>
          </a:p>
          <a:p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49036482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FA2BC-0C28-0D6E-75D4-5009FC2F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55" y="405477"/>
            <a:ext cx="10069902" cy="446073"/>
          </a:xfrm>
        </p:spPr>
        <p:txBody>
          <a:bodyPr>
            <a:noAutofit/>
          </a:bodyPr>
          <a:lstStyle/>
          <a:p>
            <a:pPr>
              <a:defRPr sz="3200">
                <a:ln>
                  <a:noFill/>
                </a:ln>
                <a:solidFill>
                  <a:srgbClr val="000000"/>
                </a:solidFill>
                <a:effectLst/>
                <a:uLnTx/>
                <a:latin typeface="Arial"/>
                <a:cs typeface="Arial"/>
                <a:sym typeface="Arial"/>
              </a:defRPr>
            </a:pPr>
            <a:r>
              <a:rPr dirty="0"/>
              <a:t>Los logros de 8 meses han incluido todas las metas</a:t>
            </a:r>
            <a:endParaRPr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6808C-654A-F14B-49E3-AB0E64287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52" y="1395168"/>
            <a:ext cx="10972800" cy="5118754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3000" b="1" u="sng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Meta: Redes de Próxima Generación en Todo el Estado 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400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Campaña RFI completada para ISP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400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Trabajo conjunto realizado con Finley Engineering para crear un Plan Estatal de Milla Media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400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Solicitud de Mi</a:t>
            </a:r>
            <a:r>
              <a:rPr lang="en-US" dirty="0"/>
              <a:t>lla Media</a:t>
            </a:r>
            <a:r>
              <a:rPr dirty="0"/>
              <a:t> enviada el 30 de septiembre a la NTIA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400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Respaldadas otras aplicaciones de </a:t>
            </a:r>
            <a:r>
              <a:rPr lang="en-US" dirty="0"/>
              <a:t>M</a:t>
            </a:r>
            <a:r>
              <a:rPr dirty="0"/>
              <a:t>illa </a:t>
            </a:r>
            <a:r>
              <a:rPr lang="en-US" dirty="0"/>
              <a:t>M</a:t>
            </a:r>
            <a:r>
              <a:rPr dirty="0"/>
              <a:t>edia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400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98% de avance Contrato </a:t>
            </a:r>
            <a:r>
              <a:rPr lang="en-US" dirty="0"/>
              <a:t>para la </a:t>
            </a:r>
            <a:r>
              <a:rPr dirty="0"/>
              <a:t>Fase 1 del SEN en trámite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400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Asistencia a conferencias de la NTIA; líderes de banda ancha y líderes tribales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7833026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FA2BC-0C28-0D6E-75D4-5009FC2F7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3200">
                <a:ln>
                  <a:noFill/>
                </a:ln>
                <a:solidFill>
                  <a:srgbClr val="000000"/>
                </a:solidFill>
                <a:effectLst/>
                <a:uLnTx/>
                <a:latin typeface="Arial"/>
                <a:cs typeface="Arial"/>
                <a:sym typeface="Arial"/>
              </a:defRPr>
            </a:pPr>
            <a:r>
              <a:rPr dirty="0"/>
              <a:t>Los logros de 8 meses han incluido todas las metas</a:t>
            </a:r>
            <a:endParaRPr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6808C-654A-F14B-49E3-AB0E64287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2619"/>
            <a:ext cx="10972800" cy="5118754"/>
          </a:xfrm>
        </p:spPr>
        <p:txBody>
          <a:bodyPr>
            <a:normAutofit fontScale="92500" lnSpcReduction="20000"/>
          </a:bodyPr>
          <a:lstStyle/>
          <a:p>
            <a:pPr marL="257175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3300" b="1" u="sng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Meta: Administración del Programa 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600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Presentado el Plan Estratégico de Banda Ancha de 3 años el 1 de enero de 2023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600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Personal de oficina dotado según el presupuesto operativo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600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Se solicitó con éxito a LFC más presupuesto para proveer personal de oficina para cumplir con nuestra misión 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600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Borrador de organigrama determinado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600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JPA/MOU con PSFA (SB 93 - Sección 3H): JPA/MOU entre agencias; SEN es parte integrante de Middle Mile </a:t>
            </a:r>
            <a:r>
              <a:rPr lang="en-US" dirty="0"/>
              <a:t>(Milla Media)</a:t>
            </a:r>
            <a:endParaRPr dirty="0"/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600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Se completaron 9 contratos, incluido RESPEC para soporte de mapeo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600">
                <a:solidFill>
                  <a:srgbClr val="595959"/>
                </a:solidFill>
                <a:latin typeface="Arial"/>
                <a:cs typeface="Arial"/>
                <a:sym typeface="Arial"/>
              </a:defRPr>
            </a:pPr>
            <a:r>
              <a:rPr dirty="0"/>
              <a:t>Se ayudó a aprobar 6/7 facturas de banda ancha para que podamos realizar nuestro trabajo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  <a:defRPr sz="2600">
                <a:ln>
                  <a:noFill/>
                </a:ln>
                <a:solidFill>
                  <a:srgbClr val="595959"/>
                </a:solidFill>
                <a:effectLst/>
                <a:uLnTx/>
                <a:latin typeface="Arial"/>
                <a:cs typeface="Arial"/>
                <a:sym typeface="Arial"/>
              </a:defRPr>
            </a:pPr>
            <a:r>
              <a:rPr dirty="0"/>
              <a:t>Coordinación con FCC para mapas precisos; presentado en data y disponibilidad y cumplió con todos los plazos</a:t>
            </a: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</a:pPr>
            <a:endParaRPr kern="0" dirty="0">
              <a:solidFill>
                <a:srgbClr val="595959"/>
              </a:solidFill>
              <a:latin typeface="Arial"/>
              <a:cs typeface="Arial"/>
              <a:sym typeface="Arial"/>
            </a:endParaRPr>
          </a:p>
          <a:p>
            <a:pPr marL="942975" lvl="1" indent="-25717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Symbol" panose="05050102010706020507" pitchFamily="18" charset="2"/>
              <a:buChar char=""/>
            </a:pPr>
            <a:endParaRPr kern="0" dirty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401030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al Header">
  <a:themeElements>
    <a:clrScheme name="Teal Header">
      <a:dk1>
        <a:srgbClr val="002F3B"/>
      </a:dk1>
      <a:lt1>
        <a:srgbClr val="FFFFFF"/>
      </a:lt1>
      <a:dk2>
        <a:srgbClr val="A7A7A7"/>
      </a:dk2>
      <a:lt2>
        <a:srgbClr val="535353"/>
      </a:lt2>
      <a:accent1>
        <a:srgbClr val="8F8F8F"/>
      </a:accent1>
      <a:accent2>
        <a:srgbClr val="65C7C6"/>
      </a:accent2>
      <a:accent3>
        <a:srgbClr val="FCB613"/>
      </a:accent3>
      <a:accent4>
        <a:srgbClr val="8091A8"/>
      </a:accent4>
      <a:accent5>
        <a:srgbClr val="6E6E6E"/>
      </a:accent5>
      <a:accent6>
        <a:srgbClr val="FF3B3B"/>
      </a:accent6>
      <a:hlink>
        <a:srgbClr val="0000FF"/>
      </a:hlink>
      <a:folHlink>
        <a:srgbClr val="FF00FF"/>
      </a:folHlink>
    </a:clrScheme>
    <a:fontScheme name="Teal Head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al Head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44000"/>
          </a:schemeClr>
        </a:solidFill>
        <a:ln w="12700" cap="flat">
          <a:solidFill>
            <a:schemeClr val="accent1">
              <a:lumOff val="44000"/>
            </a:schemeClr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2F3B"/>
            </a:solidFill>
            <a:effectLst/>
            <a:uFillTx/>
            <a:latin typeface="Nunito Sans"/>
            <a:ea typeface="Nunito Sans"/>
            <a:cs typeface="Nunito Sans"/>
            <a:sym typeface="Nunito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lumOff val="44000"/>
            </a:schemeClr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2F3B"/>
            </a:solidFill>
            <a:effectLst/>
            <a:uFillTx/>
            <a:latin typeface="Nunito Sans"/>
            <a:ea typeface="Nunito Sans"/>
            <a:cs typeface="Nunito Sans"/>
            <a:sym typeface="Nunito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Teal Header">
  <a:themeElements>
    <a:clrScheme name="Custom 36">
      <a:dk1>
        <a:srgbClr val="002F3B"/>
      </a:dk1>
      <a:lt1>
        <a:srgbClr val="FFFFFF"/>
      </a:lt1>
      <a:dk2>
        <a:srgbClr val="3E3E3E"/>
      </a:dk2>
      <a:lt2>
        <a:srgbClr val="002F3B"/>
      </a:lt2>
      <a:accent1>
        <a:srgbClr val="FFFFFF"/>
      </a:accent1>
      <a:accent2>
        <a:srgbClr val="65C7C6"/>
      </a:accent2>
      <a:accent3>
        <a:srgbClr val="FCB613"/>
      </a:accent3>
      <a:accent4>
        <a:srgbClr val="8091A8"/>
      </a:accent4>
      <a:accent5>
        <a:srgbClr val="FFFFFF"/>
      </a:accent5>
      <a:accent6>
        <a:srgbClr val="FF3B3B"/>
      </a:accent6>
      <a:hlink>
        <a:srgbClr val="0000FF"/>
      </a:hlink>
      <a:folHlink>
        <a:srgbClr val="FF00FF"/>
      </a:folHlink>
    </a:clrScheme>
    <a:fontScheme name="Custom 1">
      <a:majorFont>
        <a:latin typeface="Hallo sans BLACK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al Header">
  <a:themeElements>
    <a:clrScheme name="Teal Head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F8F8F"/>
      </a:accent1>
      <a:accent2>
        <a:srgbClr val="65C7C6"/>
      </a:accent2>
      <a:accent3>
        <a:srgbClr val="FCB613"/>
      </a:accent3>
      <a:accent4>
        <a:srgbClr val="8091A8"/>
      </a:accent4>
      <a:accent5>
        <a:srgbClr val="6E6E6E"/>
      </a:accent5>
      <a:accent6>
        <a:srgbClr val="FF3B3B"/>
      </a:accent6>
      <a:hlink>
        <a:srgbClr val="0000FF"/>
      </a:hlink>
      <a:folHlink>
        <a:srgbClr val="FF00FF"/>
      </a:folHlink>
    </a:clrScheme>
    <a:fontScheme name="Teal Head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al Head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44000"/>
          </a:schemeClr>
        </a:solidFill>
        <a:ln w="12700" cap="flat">
          <a:solidFill>
            <a:schemeClr val="accent1">
              <a:lumOff val="44000"/>
            </a:schemeClr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2F3B"/>
            </a:solidFill>
            <a:effectLst/>
            <a:uFillTx/>
            <a:latin typeface="Nunito Sans"/>
            <a:ea typeface="Nunito Sans"/>
            <a:cs typeface="Nunito Sans"/>
            <a:sym typeface="Nunito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lumOff val="44000"/>
            </a:schemeClr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2F3B"/>
            </a:solidFill>
            <a:effectLst/>
            <a:uFillTx/>
            <a:latin typeface="Nunito Sans"/>
            <a:ea typeface="Nunito Sans"/>
            <a:cs typeface="Nunito Sans"/>
            <a:sym typeface="Nunito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3E76C66FA93A4BA667B0F26B6B89AD" ma:contentTypeVersion="2" ma:contentTypeDescription="Create a new document." ma:contentTypeScope="" ma:versionID="b875864e1c7644bae288cceed01e331d">
  <xsd:schema xmlns:xsd="http://www.w3.org/2001/XMLSchema" xmlns:xs="http://www.w3.org/2001/XMLSchema" xmlns:p="http://schemas.microsoft.com/office/2006/metadata/properties" xmlns:ns2="b90bcbfe-e173-49f1-a6b0-44040c3e4610" targetNamespace="http://schemas.microsoft.com/office/2006/metadata/properties" ma:root="true" ma:fieldsID="e19be4e7b7343be56678b91649094ec3" ns2:_="">
    <xsd:import namespace="b90bcbfe-e173-49f1-a6b0-44040c3e46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bcbfe-e173-49f1-a6b0-44040c3e46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DF2D53-FE35-4D5F-8F16-1BF2E8673059}">
  <ds:schemaRefs>
    <ds:schemaRef ds:uri="b90bcbfe-e173-49f1-a6b0-44040c3e46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7930156-57C4-48B0-8BE2-29715D4ECA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C4CBEA-05E6-4A25-8FC4-9F68A12BEB6B}">
  <ds:schemaRefs>
    <ds:schemaRef ds:uri="b90bcbfe-e173-49f1-a6b0-44040c3e46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3069</Words>
  <Application>Microsoft Macintosh PowerPoint</Application>
  <PresentationFormat>Widescreen</PresentationFormat>
  <Paragraphs>283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Arial</vt:lpstr>
      <vt:lpstr>Calibri</vt:lpstr>
      <vt:lpstr>Cambria</vt:lpstr>
      <vt:lpstr>Century Gothic</vt:lpstr>
      <vt:lpstr>Expressway Rg</vt:lpstr>
      <vt:lpstr>Franklin Gothic Book</vt:lpstr>
      <vt:lpstr>Georgia</vt:lpstr>
      <vt:lpstr>Hallo sans  </vt:lpstr>
      <vt:lpstr>Hallo sans BLACK</vt:lpstr>
      <vt:lpstr>Helvetica</vt:lpstr>
      <vt:lpstr>Nunito Sans</vt:lpstr>
      <vt:lpstr>Nunito Sans Light</vt:lpstr>
      <vt:lpstr>Symbol</vt:lpstr>
      <vt:lpstr>Teal Header</vt:lpstr>
      <vt:lpstr>1_Teal Header</vt:lpstr>
      <vt:lpstr>Compromiso Regional de Acceso y Expansión de Banda Ancha</vt:lpstr>
      <vt:lpstr>Introducciones</vt:lpstr>
      <vt:lpstr>Programa</vt:lpstr>
      <vt:lpstr>Legislación Habilitante</vt:lpstr>
      <vt:lpstr>Misión y Visión de la Oficina de Banda Ancha </vt:lpstr>
      <vt:lpstr>Los logros de 8 meses han incluido todas las metas</vt:lpstr>
      <vt:lpstr>Los logros de 8 meses han incluido todas las metas</vt:lpstr>
      <vt:lpstr>Los logros de 8 meses han incluido todas las metas</vt:lpstr>
      <vt:lpstr>Los logros de 8 meses han incluido todas las metas</vt:lpstr>
      <vt:lpstr>Descripción General de la Tecnología de Banda Ancha</vt:lpstr>
      <vt:lpstr>Siglas</vt:lpstr>
      <vt:lpstr>¿Qué es la banda ancha?</vt:lpstr>
      <vt:lpstr>DEFINICIONES Y CONCEPTOS: BITS Y BYTES</vt:lpstr>
      <vt:lpstr>OBJETIVOS DE VELOCIDAD DE LA BANDA ANCHA FEDERAL Y DE NUEVO MÉXICO</vt:lpstr>
      <vt:lpstr>Mapas de Banda Ancha</vt:lpstr>
      <vt:lpstr>NECESIDADES TÍPICAS DE UNA FAMILIA DE CUATRO</vt:lpstr>
      <vt:lpstr>LAS NECESIDADES FUTURAS SERÁN MUCHO MAYORES</vt:lpstr>
      <vt:lpstr>LOS ELEMENTOS DE UNA RED DE BANDA ANCHA</vt:lpstr>
      <vt:lpstr>TIPOS DE INFRAESTRUCTURA DE BANDA ANCHA</vt:lpstr>
      <vt:lpstr>Cobertura de banda ancha en Nuevo México por tecnología</vt:lpstr>
      <vt:lpstr>¿QUÉ ES “OPORTUNIDAD Y EQUIDAD DIGITAL”?</vt:lpstr>
      <vt:lpstr>Discusión sobre BEAD</vt:lpstr>
      <vt:lpstr>Financiamiento de Banda Ancha y Oportunidades Programáticas</vt:lpstr>
      <vt:lpstr>$702,111,562.52 en Adjudicaciones de Banda Ancha de 71 NM y Proyectos en Proceso</vt:lpstr>
      <vt:lpstr>$702.111.562,52 en Adjudicaciones de Banda Ancha de 71 NM y Proyectos en Proceso (continuación)</vt:lpstr>
      <vt:lpstr>$702.111.562,52 en Adjudicaciones de Banda Ancha de 71 NM y Proyectos en Proceso (continuación)</vt:lpstr>
      <vt:lpstr>$702.111.562,52 en Adjudicaciones de Banda Ancha de 71 NM y Proyectos en Proceso (continuación)</vt:lpstr>
      <vt:lpstr>$702.111.562,52 en Adjudicaciones de Banda Ancha de 71 NM y Proyectos en Proceso (continuación)</vt:lpstr>
      <vt:lpstr>2023 Viendo Hacia Adelante</vt:lpstr>
      <vt:lpstr>100% de Conectividad: &gt;$1B de Financiación Permite la Construcción de BB</vt:lpstr>
      <vt:lpstr>100% de Conectividad: &gt;$1B de Financiación Permite la Construcción de BB ( continuado)</vt:lpstr>
      <vt:lpstr>Discusión sobre Equidad Digital (DE)</vt:lpstr>
      <vt:lpstr>POTENCIANDO EL PROGRAMA DE CONECTIVIDAD ASEQUIBLE</vt:lpstr>
      <vt:lpstr>PowerPoint Presentation</vt:lpstr>
      <vt:lpstr>Tomando Medidas sobre la Conectividad en su Comunidad</vt:lpstr>
      <vt:lpstr>¡Ayuda a OBAE completando encuestas!</vt:lpstr>
      <vt:lpstr>Encuestas de Partes Interesadas</vt:lpstr>
      <vt:lpstr>Contactos y Recursos en Línea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Broadband Access and Expansion Regional Engagement</dc:title>
  <dc:creator>Erin Thompson</dc:creator>
  <cp:lastModifiedBy>Joel Juarez</cp:lastModifiedBy>
  <cp:revision>16</cp:revision>
  <dcterms:modified xsi:type="dcterms:W3CDTF">2023-05-10T15:52:16Z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0x010100CC3E76C66FA93A4BA667B0F26B6B89AD</vt:lpwstr>
  </property>
</Properties>
</file>