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</p:sldMasterIdLst>
  <p:notesMasterIdLst>
    <p:notesMasterId r:id="rId44"/>
  </p:notesMasterIdLst>
  <p:sldIdLst>
    <p:sldId id="256" r:id="rId6"/>
    <p:sldId id="258" r:id="rId7"/>
    <p:sldId id="7870" r:id="rId8"/>
    <p:sldId id="7860" r:id="rId9"/>
    <p:sldId id="7863" r:id="rId10"/>
    <p:sldId id="7864" r:id="rId11"/>
    <p:sldId id="7865" r:id="rId12"/>
    <p:sldId id="7866" r:id="rId13"/>
    <p:sldId id="7867" r:id="rId14"/>
    <p:sldId id="262" r:id="rId15"/>
    <p:sldId id="263" r:id="rId16"/>
    <p:sldId id="7871" r:id="rId17"/>
    <p:sldId id="264" r:id="rId18"/>
    <p:sldId id="267" r:id="rId19"/>
    <p:sldId id="7868" r:id="rId20"/>
    <p:sldId id="265" r:id="rId21"/>
    <p:sldId id="266" r:id="rId22"/>
    <p:sldId id="268" r:id="rId23"/>
    <p:sldId id="269" r:id="rId24"/>
    <p:sldId id="78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7855" r:id="rId34"/>
    <p:sldId id="279" r:id="rId35"/>
    <p:sldId id="280" r:id="rId36"/>
    <p:sldId id="281" r:id="rId37"/>
    <p:sldId id="284" r:id="rId38"/>
    <p:sldId id="285" r:id="rId39"/>
    <p:sldId id="282" r:id="rId40"/>
    <p:sldId id="7872" r:id="rId41"/>
    <p:sldId id="286" r:id="rId42"/>
    <p:sldId id="287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00F8C-DA66-F093-F8EA-3BD809CC6E4E}" name="Julie Park" initials="JP" userId="S::jpark@ctcnet.us::963637aa-3dfe-4dd4-8d82-5369c744e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F7A75-262D-4F8A-99EE-BA9BB0ECFECC}" v="4" dt="2023-05-08T15:51:30.9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EE5CA"/>
          </a:solidFill>
        </a:fill>
      </a:tcStyle>
    </a:wholeTbl>
    <a:band2H>
      <a:tcTxStyle/>
      <a:tcStyle>
        <a:tcBdr/>
        <a:fill>
          <a:solidFill>
            <a:srgbClr val="FEF2E6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CDCD"/>
          </a:solidFill>
        </a:fill>
      </a:tcStyle>
    </a:wholeTbl>
    <a:band2H>
      <a:tcTxStyle/>
      <a:tcStyle>
        <a:tcBdr/>
        <a:fill>
          <a:solidFill>
            <a:srgbClr val="FFE7E7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solidFill>
            <a:srgbClr val="002F3B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solidFill>
            <a:srgbClr val="002F3B">
              <a:alpha val="20000"/>
            </a:srgb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508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 for Joaquin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Does your community experience issues during events of extreme weather?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 you feel like your community’s broadband connection is sufficiently robust? Do you have a lot of outages?</a:t>
            </a:r>
          </a:p>
        </p:txBody>
      </p:sp>
    </p:spTree>
    <p:extLst>
      <p:ext uri="{BB962C8B-B14F-4D97-AF65-F5344CB8AC3E}">
        <p14:creationId xmlns:p14="http://schemas.microsoft.com/office/powerpoint/2010/main" val="24489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418670"/>
            <a:ext cx="10972800" cy="47424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rgbClr val="002F3B"/>
                </a:solidFill>
              </a:defRPr>
            </a:lvl1pPr>
            <a:lvl2pPr algn="l">
              <a:defRPr>
                <a:solidFill>
                  <a:srgbClr val="002F3B"/>
                </a:solidFill>
              </a:defRPr>
            </a:lvl2pPr>
            <a:lvl3pPr algn="l">
              <a:defRPr>
                <a:solidFill>
                  <a:srgbClr val="002F3B"/>
                </a:solidFill>
              </a:defRPr>
            </a:lvl3pPr>
            <a:lvl4pPr algn="l">
              <a:defRPr>
                <a:solidFill>
                  <a:srgbClr val="002F3B"/>
                </a:solidFill>
              </a:defRPr>
            </a:lvl4pPr>
            <a:lvl5pPr algn="l">
              <a:defRPr>
                <a:solidFill>
                  <a:srgbClr val="002F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77" name="Group 12"/>
          <p:cNvGrpSpPr/>
          <p:nvPr/>
        </p:nvGrpSpPr>
        <p:grpSpPr>
          <a:xfrm>
            <a:off x="10146586" y="-1"/>
            <a:ext cx="2045415" cy="3995721"/>
            <a:chOff x="0" y="0"/>
            <a:chExt cx="2045414" cy="3995720"/>
          </a:xfrm>
        </p:grpSpPr>
        <p:sp>
          <p:nvSpPr>
            <p:cNvPr id="61" name="Straight Connector 13"/>
            <p:cNvSpPr/>
            <p:nvPr/>
          </p:nvSpPr>
          <p:spPr>
            <a:xfrm flipH="1" flipV="1">
              <a:off x="-1" y="-1"/>
              <a:ext cx="1418674" cy="1418674"/>
            </a:xfrm>
            <a:prstGeom prst="line">
              <a:avLst/>
            </a:prstGeom>
            <a:solidFill>
              <a:schemeClr val="accent1">
                <a:lumOff val="44000"/>
              </a:schemeClr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Oval 14"/>
            <p:cNvSpPr/>
            <p:nvPr/>
          </p:nvSpPr>
          <p:spPr>
            <a:xfrm rot="16200000">
              <a:off x="1281207" y="3738374"/>
              <a:ext cx="257347" cy="25734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63" name="Straight Connector 15"/>
            <p:cNvSpPr/>
            <p:nvPr/>
          </p:nvSpPr>
          <p:spPr>
            <a:xfrm flipV="1">
              <a:off x="1409246" y="1398914"/>
              <a:ext cx="1" cy="2340096"/>
            </a:xfrm>
            <a:prstGeom prst="line">
              <a:avLst/>
            </a:prstGeom>
            <a:solidFill>
              <a:schemeClr val="accent1">
                <a:lumOff val="44000"/>
              </a:schemeClr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8" name="Group 16"/>
            <p:cNvGrpSpPr/>
            <p:nvPr/>
          </p:nvGrpSpPr>
          <p:grpSpPr>
            <a:xfrm>
              <a:off x="652428" y="622480"/>
              <a:ext cx="1185109" cy="288202"/>
              <a:chOff x="0" y="0"/>
              <a:chExt cx="1185107" cy="288200"/>
            </a:xfrm>
          </p:grpSpPr>
          <p:grpSp>
            <p:nvGrpSpPr>
              <p:cNvPr id="66" name="Group 25"/>
              <p:cNvGrpSpPr/>
              <p:nvPr/>
            </p:nvGrpSpPr>
            <p:grpSpPr>
              <a:xfrm>
                <a:off x="0" y="-1"/>
                <a:ext cx="1071884" cy="178735"/>
                <a:chOff x="0" y="0"/>
                <a:chExt cx="1071883" cy="178733"/>
              </a:xfrm>
            </p:grpSpPr>
            <p:sp>
              <p:nvSpPr>
                <p:cNvPr id="64" name="Straight Connector 27"/>
                <p:cNvSpPr/>
                <p:nvPr/>
              </p:nvSpPr>
              <p:spPr>
                <a:xfrm flipH="1" flipV="1">
                  <a:off x="893150" y="-1"/>
                  <a:ext cx="178734" cy="178735"/>
                </a:xfrm>
                <a:prstGeom prst="line">
                  <a:avLst/>
                </a:prstGeom>
                <a:solidFill>
                  <a:schemeClr val="accent1">
                    <a:lumOff val="44000"/>
                  </a:schemeClr>
                </a:solidFill>
                <a:ln w="19050" cap="flat">
                  <a:solidFill>
                    <a:srgbClr val="002F3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Straight Connector 28"/>
                <p:cNvSpPr/>
                <p:nvPr/>
              </p:nvSpPr>
              <p:spPr>
                <a:xfrm flipH="1" flipV="1">
                  <a:off x="0" y="3635"/>
                  <a:ext cx="899598" cy="1"/>
                </a:xfrm>
                <a:prstGeom prst="line">
                  <a:avLst/>
                </a:prstGeom>
                <a:solidFill>
                  <a:schemeClr val="accent1">
                    <a:lumOff val="44000"/>
                  </a:schemeClr>
                </a:solidFill>
                <a:ln w="19050" cap="flat">
                  <a:solidFill>
                    <a:srgbClr val="002F3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7" name="Oval 26"/>
              <p:cNvSpPr/>
              <p:nvPr/>
            </p:nvSpPr>
            <p:spPr>
              <a:xfrm rot="5400000">
                <a:off x="1050787" y="153880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</p:grpSp>
        <p:grpSp>
          <p:nvGrpSpPr>
            <p:cNvPr id="76" name="Group 17"/>
            <p:cNvGrpSpPr/>
            <p:nvPr/>
          </p:nvGrpSpPr>
          <p:grpSpPr>
            <a:xfrm>
              <a:off x="1405127" y="1820208"/>
              <a:ext cx="640288" cy="1782398"/>
              <a:chOff x="0" y="0"/>
              <a:chExt cx="640286" cy="1782396"/>
            </a:xfrm>
          </p:grpSpPr>
          <p:sp>
            <p:nvSpPr>
              <p:cNvPr id="69" name="Straight Connector 18"/>
              <p:cNvSpPr/>
              <p:nvPr/>
            </p:nvSpPr>
            <p:spPr>
              <a:xfrm flipH="1" flipV="1">
                <a:off x="0" y="-1"/>
                <a:ext cx="341328" cy="341329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Straight Connector 19"/>
              <p:cNvSpPr/>
              <p:nvPr/>
            </p:nvSpPr>
            <p:spPr>
              <a:xfrm flipV="1">
                <a:off x="338686" y="335660"/>
                <a:ext cx="1" cy="694485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Straight Connector 20"/>
              <p:cNvSpPr/>
              <p:nvPr/>
            </p:nvSpPr>
            <p:spPr>
              <a:xfrm flipH="1" flipV="1">
                <a:off x="337768" y="1024683"/>
                <a:ext cx="125028" cy="125028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Straight Connector 21"/>
              <p:cNvSpPr/>
              <p:nvPr/>
            </p:nvSpPr>
            <p:spPr>
              <a:xfrm flipV="1">
                <a:off x="213659" y="208448"/>
                <a:ext cx="1" cy="1151605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Straight Connector 22"/>
              <p:cNvSpPr/>
              <p:nvPr/>
            </p:nvSpPr>
            <p:spPr>
              <a:xfrm flipH="1" flipV="1">
                <a:off x="211189" y="1354594"/>
                <a:ext cx="316511" cy="316512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Oval 23"/>
              <p:cNvSpPr/>
              <p:nvPr/>
            </p:nvSpPr>
            <p:spPr>
              <a:xfrm rot="16200000" flipH="1">
                <a:off x="505966" y="1648076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  <p:sp>
            <p:nvSpPr>
              <p:cNvPr id="75" name="Oval 24"/>
              <p:cNvSpPr/>
              <p:nvPr/>
            </p:nvSpPr>
            <p:spPr>
              <a:xfrm rot="16200000" flipH="1">
                <a:off x="453502" y="1108985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</p:grpSp>
      </p:grpSp>
      <p:pic>
        <p:nvPicPr>
          <p:cNvPr id="78" name="Picture 30" descr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91" y="6165901"/>
            <a:ext cx="2412222" cy="66965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traight Connector 31"/>
          <p:cNvSpPr/>
          <p:nvPr/>
        </p:nvSpPr>
        <p:spPr>
          <a:xfrm>
            <a:off x="3545456" y="6585391"/>
            <a:ext cx="5979198" cy="1"/>
          </a:xfrm>
          <a:prstGeom prst="line">
            <a:avLst/>
          </a:prstGeom>
          <a:ln w="6350">
            <a:solidFill>
              <a:srgbClr val="002A3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" name="Slide Number"/>
          <p:cNvSpPr txBox="1"/>
          <p:nvPr/>
        </p:nvSpPr>
        <p:spPr>
          <a:xfrm>
            <a:off x="609599" y="6439376"/>
            <a:ext cx="3763385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latin typeface="Hallo sans BLACK"/>
                <a:ea typeface="Hallo sans BLACK"/>
                <a:cs typeface="Hallo sans BLACK"/>
                <a:sym typeface="Hallo sans BLACK"/>
              </a:defRPr>
            </a:lvl1pPr>
          </a:lstStyle>
          <a:p>
            <a:r>
              <a:t>Completing the New Mexico Broadband Highway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776-D1C6-AB92-CBE5-643E6130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40943"/>
            <a:ext cx="10972800" cy="14900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95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D4DB01-2617-19E1-FD20-BAE20C4597C8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7279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ody Slide (shif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E51B2DC-1CDA-96B8-10BF-F11AC2334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EC84A-834A-7C05-4652-6766D3CA9A20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">
            <a:extLst>
              <a:ext uri="{FF2B5EF4-FFF2-40B4-BE49-F238E27FC236}">
                <a16:creationId xmlns:a16="http://schemas.microsoft.com/office/drawing/2014/main" id="{3743D94F-00A2-3886-9EEB-9345209CE4F0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6FE64-42E6-0964-3793-09D537D18872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72B4F8-19F8-9280-6EF6-4CB44918A56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195871-FC18-7FE7-48AB-8C59D7DFDB0B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3E6FE0-40A1-66FC-FE20-43561FB0F82D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A30F61-7EDF-CDAC-DB14-2504E4B97DAD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BE3E1B0-7567-C6E9-5F37-5C2600E1E900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C8C2023-8779-8DA9-76AF-E08FC3F1EC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DBBFEC3-36A0-36CA-7CA0-678E94871A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7571568-DB10-8F79-D9C8-C4AD282FF1C8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6FCB81-339C-315E-80F8-F2EF1E9EBDFE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631CCE-621C-B3CB-C41B-525FB053C0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D06CA29-4A32-2BF9-5B96-8B815A97A8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0AA91A9-ED2C-A190-EF96-015E874475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F62E399-3FA2-FE35-26FB-DC135CC394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FBD6736-6F13-AB49-5714-450CF38727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7AFB994-14E6-C081-E928-DC97E4D6D51F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7345587-81EF-D817-CB20-A9AAF9CCCF99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sp>
        <p:nvSpPr>
          <p:cNvPr id="32" name="Slide Number">
            <a:extLst>
              <a:ext uri="{FF2B5EF4-FFF2-40B4-BE49-F238E27FC236}">
                <a16:creationId xmlns:a16="http://schemas.microsoft.com/office/drawing/2014/main" id="{E9B380B9-D909-2075-B6E3-316C4E878186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m.benton.org/ls/click?upn=ww5mSnL-2Bk61fSYAxgdj7Ag9eHmDcYIP0fymYzT-2BHFcjZwZG5-2BxtPfcMZ-2B1-2B1LFMwpwfzIxGXwoACndRZFSeeJ9G5-2B5QMmo3ux2n7R9XRDA2IV0XPjlnrcLe-2FiClAcLdf-2BgMBBStvYlNN83gkT-2FXdJp-2Finel5w6juHnJTH3S42HMd8EMuQvS9tXn-2BHp891yZLqDZ__5fL-2BdZKd8ocMNHc9SFg5ehj75c2Qz6kgAgI4pSmv-2FeVfG4ESLpDhq9Y0N7uWm6RvZrBWmD9m5lhMQIbVKoKRdfy0oDGlb-2FTjjC0vzmvVgLmjmnhIgscq3OllwnND5WRI1yRtXV91ohdZvvVHJPqswqoF99qpZyt1kRrCHg5-2BOEdJtO0nme-2BcL4e6sFK8ME1uTPz0UDvz07GM5KjgmE5b2iJx0XS4mKLZcPG9so8A2lKireiMel8yBy0Gd79BdeBa3uJwkAyl9p03C9OXCX3xGyWhbZqTslEbdK-2F9M-2ByuR-2BQ22tQPxG3Y0mSzhgXm4qn5N3Ie7jZP6vJh5-2BQcetSl1O5fzAK6I8-2FHqEDqZTNNYjZ9I5UUSn-2FwbcFc72aDy16q-2Bcb-2BzggYDpyzoNGAHITcvCOonioM7rCrxFfUxo8lUTXZrFefvMFSi3KvCsPCF9ezgiAEFPTP29cDEaAZW0GhUwpEIODl1KA86aLSVQz3C5OwhyBRu-2FV2MVhNdmX-2Fpc1a6AJUmAubeGlgEtMXlK1Mh2USjmEwUO4uENvI-2Fw6FEF-2BjowNrdEY7j5U-2BXDdgEsE6vS8moRR-2FXSotvC2vnLOtCH4JSHfuUAIj145W2ujxzQqeUY2a-2BI211bWv8s2jriyTGami4jnXrjEre0DYiC6e8HQX0HuFH5dWwh9LeQgSygGNqq25JrEucn-2FwHOCzYWkGeLHM-2Bj21eMqhtN1LYA6qXRU1A-2Fq9tqSSY01FvJOxHrwX5mNizQDgEf4QkmaCPzwU-2F-2FXFtbLgkxQwSDyO8UJkUCRB5UfAqeb9KmdZudv2hmbZVkseti-2Fb878BVJp5TKai0NAglmvPuH5oOVA0hyk1tNFgLX07G8eP7LtG4Ri-2BO02jgUAZ86p5dWWwaTI0SNn5xaALYvjGix-2FhDP7YwfqJkuPxA5y4h9IumJYOLg3C3qsGM23g9NFlagMAJ-2B-2FcBalNogm0TUvxv50Up9ZqBTNrgNZjW3G2cNRiaWhOHLhnuGiFBgLOuWd4w3xc7DWrAi6c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136623" y="10544"/>
            <a:ext cx="12192001" cy="685800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grpSp>
        <p:nvGrpSpPr>
          <p:cNvPr id="5" name="Slide Number"/>
          <p:cNvGrpSpPr/>
          <p:nvPr/>
        </p:nvGrpSpPr>
        <p:grpSpPr>
          <a:xfrm>
            <a:off x="3342037" y="-2"/>
            <a:ext cx="5482786" cy="664327"/>
            <a:chOff x="0" y="0"/>
            <a:chExt cx="5482785" cy="664325"/>
          </a:xfrm>
        </p:grpSpPr>
        <p:sp>
          <p:nvSpPr>
            <p:cNvPr id="3" name="Rectangle"/>
            <p:cNvSpPr/>
            <p:nvPr/>
          </p:nvSpPr>
          <p:spPr>
            <a:xfrm>
              <a:off x="-1" y="-1"/>
              <a:ext cx="5482787" cy="66432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chemeClr val="accent1">
                      <a:lumOff val="44000"/>
                    </a:schemeClr>
                  </a:solidFill>
                  <a:latin typeface="Hallo sans BLACK"/>
                  <a:ea typeface="Hallo sans BLACK"/>
                  <a:cs typeface="Hallo sans BLACK"/>
                  <a:sym typeface="Hallo sans BLACK"/>
                </a:defRPr>
              </a:pPr>
              <a:endParaRPr/>
            </a:p>
          </p:txBody>
        </p:sp>
        <p:sp>
          <p:nvSpPr>
            <p:cNvPr id="4" name="Stakeholder Outreach"/>
            <p:cNvSpPr txBox="1"/>
            <p:nvPr/>
          </p:nvSpPr>
          <p:spPr>
            <a:xfrm>
              <a:off x="-1" y="0"/>
              <a:ext cx="5482787" cy="664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>
              <a:lvl1pPr algn="ctr">
                <a:defRPr sz="3000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Stakeholder Outreach</a:t>
              </a: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-88671" y="908988"/>
            <a:ext cx="4762433" cy="5076672"/>
            <a:chOff x="0" y="0"/>
            <a:chExt cx="4762432" cy="5076670"/>
          </a:xfrm>
        </p:grpSpPr>
        <p:sp>
          <p:nvSpPr>
            <p:cNvPr id="6" name="Straight Connector 24"/>
            <p:cNvSpPr/>
            <p:nvPr/>
          </p:nvSpPr>
          <p:spPr>
            <a:xfrm flipV="1">
              <a:off x="0" y="2888307"/>
              <a:ext cx="2002028" cy="2188364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val 25"/>
            <p:cNvSpPr/>
            <p:nvPr/>
          </p:nvSpPr>
          <p:spPr>
            <a:xfrm>
              <a:off x="1881269" y="2731033"/>
              <a:ext cx="241517" cy="263995"/>
            </a:xfrm>
            <a:prstGeom prst="ellipse">
              <a:avLst/>
            </a:prstGeom>
            <a:solidFill>
              <a:schemeClr val="accent3"/>
            </a:solidFill>
            <a:ln w="1270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8" name="Straight Connector 26"/>
            <p:cNvSpPr/>
            <p:nvPr/>
          </p:nvSpPr>
          <p:spPr>
            <a:xfrm flipV="1">
              <a:off x="1014906" y="359915"/>
              <a:ext cx="610398" cy="667210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traight Connector 27"/>
            <p:cNvSpPr/>
            <p:nvPr/>
          </p:nvSpPr>
          <p:spPr>
            <a:xfrm>
              <a:off x="712443" y="1029616"/>
              <a:ext cx="1641439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traight Connector 28"/>
            <p:cNvSpPr/>
            <p:nvPr/>
          </p:nvSpPr>
          <p:spPr>
            <a:xfrm flipH="1">
              <a:off x="712443" y="1021474"/>
              <a:ext cx="1" cy="3280203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traight Connector 29"/>
            <p:cNvSpPr/>
            <p:nvPr/>
          </p:nvSpPr>
          <p:spPr>
            <a:xfrm>
              <a:off x="1619253" y="363644"/>
              <a:ext cx="254456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traight Connector 30"/>
            <p:cNvSpPr/>
            <p:nvPr/>
          </p:nvSpPr>
          <p:spPr>
            <a:xfrm flipV="1">
              <a:off x="1738097" y="605218"/>
              <a:ext cx="390542" cy="42689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traight Connector 31"/>
            <p:cNvSpPr/>
            <p:nvPr/>
          </p:nvSpPr>
          <p:spPr>
            <a:xfrm>
              <a:off x="2122785" y="608307"/>
              <a:ext cx="254456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traight Connector 32"/>
            <p:cNvSpPr/>
            <p:nvPr/>
          </p:nvSpPr>
          <p:spPr>
            <a:xfrm flipV="1">
              <a:off x="3016202" y="63328"/>
              <a:ext cx="274662" cy="300225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Straight Connector 33"/>
            <p:cNvSpPr/>
            <p:nvPr/>
          </p:nvSpPr>
          <p:spPr>
            <a:xfrm>
              <a:off x="3285694" y="66236"/>
              <a:ext cx="34125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Straight Connector 34"/>
            <p:cNvSpPr/>
            <p:nvPr/>
          </p:nvSpPr>
          <p:spPr>
            <a:xfrm flipH="1" flipV="1">
              <a:off x="2425623" y="1061369"/>
              <a:ext cx="214866" cy="234864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traight Connector 35"/>
            <p:cNvSpPr/>
            <p:nvPr/>
          </p:nvSpPr>
          <p:spPr>
            <a:xfrm flipH="1">
              <a:off x="2634291" y="1294418"/>
              <a:ext cx="34125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Oval 36"/>
            <p:cNvSpPr/>
            <p:nvPr/>
          </p:nvSpPr>
          <p:spPr>
            <a:xfrm>
              <a:off x="3542599" y="-1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19" name="Oval 37"/>
            <p:cNvSpPr/>
            <p:nvPr/>
          </p:nvSpPr>
          <p:spPr>
            <a:xfrm>
              <a:off x="4157693" y="285810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0" name="Oval 38"/>
            <p:cNvSpPr/>
            <p:nvPr/>
          </p:nvSpPr>
          <p:spPr>
            <a:xfrm>
              <a:off x="2953173" y="291536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1" name="Oval 39"/>
            <p:cNvSpPr/>
            <p:nvPr/>
          </p:nvSpPr>
          <p:spPr>
            <a:xfrm>
              <a:off x="3304651" y="539412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2" name="Oval 40"/>
            <p:cNvSpPr/>
            <p:nvPr/>
          </p:nvSpPr>
          <p:spPr>
            <a:xfrm>
              <a:off x="2319597" y="958271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3" name="Oval 41"/>
            <p:cNvSpPr/>
            <p:nvPr/>
          </p:nvSpPr>
          <p:spPr>
            <a:xfrm>
              <a:off x="2877589" y="1220416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4" name="Oval 42"/>
            <p:cNvSpPr/>
            <p:nvPr/>
          </p:nvSpPr>
          <p:spPr>
            <a:xfrm>
              <a:off x="4636376" y="537450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8245574" y="4416037"/>
            <a:ext cx="3946426" cy="2391858"/>
            <a:chOff x="0" y="0"/>
            <a:chExt cx="3946424" cy="2391857"/>
          </a:xfrm>
        </p:grpSpPr>
        <p:sp>
          <p:nvSpPr>
            <p:cNvPr id="26" name="Straight Connector 44"/>
            <p:cNvSpPr/>
            <p:nvPr/>
          </p:nvSpPr>
          <p:spPr>
            <a:xfrm flipV="1">
              <a:off x="2159125" y="0"/>
              <a:ext cx="1787300" cy="1845535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val 45"/>
            <p:cNvSpPr/>
            <p:nvPr/>
          </p:nvSpPr>
          <p:spPr>
            <a:xfrm>
              <a:off x="-1" y="1726610"/>
              <a:ext cx="215613" cy="222639"/>
            </a:xfrm>
            <a:prstGeom prst="ellipse">
              <a:avLst/>
            </a:prstGeom>
            <a:solidFill>
              <a:schemeClr val="accent3"/>
            </a:solidFill>
            <a:ln w="1270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8" name="Straight Connector 46"/>
            <p:cNvSpPr/>
            <p:nvPr/>
          </p:nvSpPr>
          <p:spPr>
            <a:xfrm>
              <a:off x="215611" y="1837928"/>
              <a:ext cx="1960600" cy="1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1" name="Group 47"/>
            <p:cNvGrpSpPr/>
            <p:nvPr/>
          </p:nvGrpSpPr>
          <p:grpSpPr>
            <a:xfrm>
              <a:off x="2540130" y="139447"/>
              <a:ext cx="149749" cy="1306857"/>
              <a:chOff x="0" y="0"/>
              <a:chExt cx="149747" cy="1306855"/>
            </a:xfrm>
          </p:grpSpPr>
          <p:sp>
            <p:nvSpPr>
              <p:cNvPr id="29" name="Straight Connector 56"/>
              <p:cNvSpPr/>
              <p:nvPr/>
            </p:nvSpPr>
            <p:spPr>
              <a:xfrm flipH="1">
                <a:off x="-1" y="0"/>
                <a:ext cx="149749" cy="154626"/>
              </a:xfrm>
              <a:prstGeom prst="line">
                <a:avLst/>
              </a:prstGeom>
              <a:solidFill>
                <a:schemeClr val="accent3"/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traight Connector 57"/>
              <p:cNvSpPr/>
              <p:nvPr/>
            </p:nvSpPr>
            <p:spPr>
              <a:xfrm flipH="1">
                <a:off x="3044" y="149048"/>
                <a:ext cx="1" cy="1157808"/>
              </a:xfrm>
              <a:prstGeom prst="line">
                <a:avLst/>
              </a:prstGeom>
              <a:solidFill>
                <a:schemeClr val="accent3"/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" name="Oval 48"/>
            <p:cNvSpPr/>
            <p:nvPr/>
          </p:nvSpPr>
          <p:spPr>
            <a:xfrm>
              <a:off x="2669055" y="41495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33" name="Straight Connector 49"/>
            <p:cNvSpPr/>
            <p:nvPr/>
          </p:nvSpPr>
          <p:spPr>
            <a:xfrm flipH="1" flipV="1">
              <a:off x="866763" y="1837929"/>
              <a:ext cx="285974" cy="295292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traight Connector 50"/>
            <p:cNvSpPr/>
            <p:nvPr/>
          </p:nvSpPr>
          <p:spPr>
            <a:xfrm flipH="1">
              <a:off x="1147456" y="2131484"/>
              <a:ext cx="581859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traight Connector 51"/>
            <p:cNvSpPr/>
            <p:nvPr/>
          </p:nvSpPr>
          <p:spPr>
            <a:xfrm flipH="1" flipV="1">
              <a:off x="1725272" y="2130142"/>
              <a:ext cx="104752" cy="108165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traight Connector 52"/>
            <p:cNvSpPr/>
            <p:nvPr/>
          </p:nvSpPr>
          <p:spPr>
            <a:xfrm flipH="1">
              <a:off x="1040874" y="2023320"/>
              <a:ext cx="964848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Straight Connector 53"/>
            <p:cNvSpPr/>
            <p:nvPr/>
          </p:nvSpPr>
          <p:spPr>
            <a:xfrm flipH="1" flipV="1">
              <a:off x="2001681" y="2020635"/>
              <a:ext cx="265182" cy="273822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Oval 54"/>
            <p:cNvSpPr/>
            <p:nvPr/>
          </p:nvSpPr>
          <p:spPr>
            <a:xfrm>
              <a:off x="2247569" y="2275653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39" name="Oval 55"/>
            <p:cNvSpPr/>
            <p:nvPr/>
          </p:nvSpPr>
          <p:spPr>
            <a:xfrm>
              <a:off x="1795902" y="2230266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pic>
        <p:nvPicPr>
          <p:cNvPr id="4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59" y="5025068"/>
            <a:ext cx="2889739" cy="129162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600" y="1940942"/>
            <a:ext cx="10972800" cy="149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1pPr>
      <a:lvl2pPr marL="762000" marR="0" indent="-304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2pPr>
      <a:lvl3pPr marL="1280160" marR="0" indent="-36576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3pPr>
      <a:lvl4pPr marL="17780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4pPr>
      <a:lvl5pPr marL="22352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5pPr>
      <a:lvl6pPr marL="26924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6pPr>
      <a:lvl7pPr marL="31496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7pPr>
      <a:lvl8pPr marL="36068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8pPr>
      <a:lvl9pPr marL="40640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2C60B-1DF8-5F4C-2D98-6F71B8BA1D9F}"/>
              </a:ext>
            </a:extLst>
          </p:cNvPr>
          <p:cNvSpPr/>
          <p:nvPr userDrawn="1"/>
        </p:nvSpPr>
        <p:spPr>
          <a:xfrm>
            <a:off x="-88671" y="2717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11C0867-7550-1204-3404-721597764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2289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r>
              <a:rPr lang="en-US"/>
              <a:t>Click To Add Content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A2CE594-8608-24B4-FEF1-079EADB23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3792072"/>
            <a:ext cx="10972800" cy="5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rPr lang="en-US"/>
              <a:t>Chapter Subheading Text Here</a:t>
            </a:r>
            <a:endParaRPr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DEBAE62-4FF7-2429-F5DE-6EB2F5976C72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6C899-D466-4392-62DC-3B3CFF39D81F}"/>
              </a:ext>
            </a:extLst>
          </p:cNvPr>
          <p:cNvGrpSpPr/>
          <p:nvPr userDrawn="1"/>
        </p:nvGrpSpPr>
        <p:grpSpPr>
          <a:xfrm>
            <a:off x="-88671" y="908989"/>
            <a:ext cx="4762433" cy="5076670"/>
            <a:chOff x="-249068" y="637380"/>
            <a:chExt cx="5074588" cy="4948818"/>
          </a:xfrm>
          <a:solidFill>
            <a:schemeClr val="accent3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4C40FF-B2E5-7016-2A8D-9C0DCD406F6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249068" y="3452947"/>
              <a:ext cx="2133251" cy="21332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96B22-B7A7-DBE3-DF27-10742E809597}"/>
                </a:ext>
              </a:extLst>
            </p:cNvPr>
            <p:cNvSpPr/>
            <p:nvPr userDrawn="1"/>
          </p:nvSpPr>
          <p:spPr>
            <a:xfrm>
              <a:off x="1755510" y="3299635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BB267F-3968-6011-E7D7-632B6F050A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2361" y="988231"/>
              <a:ext cx="650406" cy="650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21FB84-7E25-66BB-C2C0-CEB5B03112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41066"/>
              <a:ext cx="174902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9AAF4C-4FB7-C901-3556-C764F272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33129"/>
              <a:ext cx="0" cy="319759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6BE16-407A-86A9-1D5A-06146149CA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76320" y="991866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E2489-150C-B9DA-9D99-18DB2D288F0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02954" y="1227356"/>
              <a:ext cx="416140" cy="4161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0ACC7E-67EA-A856-47F2-9F31CB262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12856" y="1230368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DF6993-0AC0-2B59-EE5E-E3991F94B5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64832" y="699113"/>
              <a:ext cx="292664" cy="29266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D8045-F158-906B-39ED-7B987D6F8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51988" y="701948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488FD6-A50F-9A8A-29E7-60B5ECEC4AC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335543" y="1672019"/>
              <a:ext cx="228949" cy="2289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0950E7-5C4D-C17C-4E6D-F54660B5A4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557888" y="1899200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9728B-0245-ABCC-B15A-75D6B788D3CD}"/>
                </a:ext>
              </a:extLst>
            </p:cNvPr>
            <p:cNvSpPr/>
            <p:nvPr userDrawn="1"/>
          </p:nvSpPr>
          <p:spPr>
            <a:xfrm>
              <a:off x="3525732" y="637380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7231C9-344A-D975-7E20-BBB3D527545A}"/>
                </a:ext>
              </a:extLst>
            </p:cNvPr>
            <p:cNvSpPr/>
            <p:nvPr userDrawn="1"/>
          </p:nvSpPr>
          <p:spPr>
            <a:xfrm>
              <a:off x="4181143" y="915993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92E7EB-64FE-EE41-DF83-556D689619C4}"/>
                </a:ext>
              </a:extLst>
            </p:cNvPr>
            <p:cNvSpPr/>
            <p:nvPr userDrawn="1"/>
          </p:nvSpPr>
          <p:spPr>
            <a:xfrm>
              <a:off x="2897672" y="921574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F64324-14BF-485A-44E8-23C1F15A57C8}"/>
                </a:ext>
              </a:extLst>
            </p:cNvPr>
            <p:cNvSpPr/>
            <p:nvPr userDrawn="1"/>
          </p:nvSpPr>
          <p:spPr>
            <a:xfrm>
              <a:off x="3272188" y="116320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1D9A94-6F28-E88A-6FA7-3C5788A97393}"/>
                </a:ext>
              </a:extLst>
            </p:cNvPr>
            <p:cNvSpPr/>
            <p:nvPr userDrawn="1"/>
          </p:nvSpPr>
          <p:spPr>
            <a:xfrm>
              <a:off x="2222568" y="157151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0C2A2F-AFD1-FF09-3EFF-A56A65B7F470}"/>
                </a:ext>
              </a:extLst>
            </p:cNvPr>
            <p:cNvSpPr/>
            <p:nvPr userDrawn="1"/>
          </p:nvSpPr>
          <p:spPr>
            <a:xfrm>
              <a:off x="2817134" y="182706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CC9AB8-AAC5-7BBA-BEDB-CE094B218BFF}"/>
                </a:ext>
              </a:extLst>
            </p:cNvPr>
            <p:cNvSpPr/>
            <p:nvPr userDrawn="1"/>
          </p:nvSpPr>
          <p:spPr>
            <a:xfrm>
              <a:off x="4691201" y="1161295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0F9E0-BA0A-DD3B-667C-248A7A650F0B}"/>
              </a:ext>
            </a:extLst>
          </p:cNvPr>
          <p:cNvGrpSpPr/>
          <p:nvPr userDrawn="1"/>
        </p:nvGrpSpPr>
        <p:grpSpPr>
          <a:xfrm>
            <a:off x="8245575" y="4416037"/>
            <a:ext cx="3946425" cy="2391857"/>
            <a:chOff x="8496246" y="3876165"/>
            <a:chExt cx="4710299" cy="2764745"/>
          </a:xfrm>
          <a:solidFill>
            <a:schemeClr val="accent3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B77D6C-BC44-7AD1-E92F-E2C598046CC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3294" y="3876165"/>
              <a:ext cx="2133251" cy="2133251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A30692-AB79-1453-CA7D-DFC21A79673B}"/>
                </a:ext>
              </a:extLst>
            </p:cNvPr>
            <p:cNvSpPr/>
            <p:nvPr userDrawn="1"/>
          </p:nvSpPr>
          <p:spPr>
            <a:xfrm>
              <a:off x="8496246" y="5871952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BC2491-3EA0-1AD7-DD43-DA5DBB23ECF1}"/>
                </a:ext>
              </a:extLst>
            </p:cNvPr>
            <p:cNvCxnSpPr/>
            <p:nvPr userDrawn="1"/>
          </p:nvCxnSpPr>
          <p:spPr>
            <a:xfrm>
              <a:off x="8753592" y="6000625"/>
              <a:ext cx="2340095" cy="0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45BF4E-0EEA-5D8A-D235-A62E08F6E02F}"/>
                </a:ext>
              </a:extLst>
            </p:cNvPr>
            <p:cNvGrpSpPr/>
            <p:nvPr userDrawn="1"/>
          </p:nvGrpSpPr>
          <p:grpSpPr>
            <a:xfrm rot="16200000" flipH="1">
              <a:off x="10862116" y="4703283"/>
              <a:ext cx="1510594" cy="178733"/>
              <a:chOff x="10022489" y="4224643"/>
              <a:chExt cx="1510594" cy="178733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368BC4-A3C6-4EA1-652D-78C39D701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0022489" y="4224643"/>
                <a:ext cx="178733" cy="178733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43BCE4-56C8-4B07-4BDD-AC928898F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863929" y="3559123"/>
                <a:ext cx="0" cy="1338309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2A5AA0-23A7-83F4-946C-2286C37086B1}"/>
                </a:ext>
              </a:extLst>
            </p:cNvPr>
            <p:cNvSpPr/>
            <p:nvPr userDrawn="1"/>
          </p:nvSpPr>
          <p:spPr>
            <a:xfrm>
              <a:off x="11681926" y="3924129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4796FA-1CE7-9C36-F5FB-F1261ADA70A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530780" y="6000625"/>
              <a:ext cx="341327" cy="3413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139E14-36AC-0F70-0FBC-045DF1B6BB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865805" y="6339946"/>
              <a:ext cx="69448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17DDAC-98C9-E889-707F-0D09B3E179D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55464" y="6338394"/>
              <a:ext cx="125027" cy="1250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4CA483-F107-D69A-1922-E6BA83D6E7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38593" y="6214919"/>
              <a:ext cx="115160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F9F78B-BC07-1560-3ADD-827F8B07A28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885375" y="6211815"/>
              <a:ext cx="316510" cy="31651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AB3CB2-3994-A7CD-B0DC-2329B5FA79D3}"/>
                </a:ext>
              </a:extLst>
            </p:cNvPr>
            <p:cNvSpPr/>
            <p:nvPr userDrawn="1"/>
          </p:nvSpPr>
          <p:spPr>
            <a:xfrm>
              <a:off x="11178857" y="650659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C4C5F2-1F30-F2FC-48A2-648AC3A756F2}"/>
                </a:ext>
              </a:extLst>
            </p:cNvPr>
            <p:cNvSpPr/>
            <p:nvPr userDrawn="1"/>
          </p:nvSpPr>
          <p:spPr>
            <a:xfrm>
              <a:off x="10639765" y="645412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ACD9CE-7E2C-6A13-B9D4-5DC511FEE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0" y="5025068"/>
            <a:ext cx="2889738" cy="1291622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CE19459-3C79-2260-8730-F141EB5095E9}"/>
              </a:ext>
            </a:extLst>
          </p:cNvPr>
          <p:cNvSpPr txBox="1">
            <a:spLocks/>
          </p:cNvSpPr>
          <p:nvPr userDrawn="1"/>
        </p:nvSpPr>
        <p:spPr>
          <a:xfrm>
            <a:off x="3342037" y="6617365"/>
            <a:ext cx="5482785" cy="3137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 to New Mexico Broadband Connections</a:t>
            </a:r>
            <a:r>
              <a:rPr lang="en-US" sz="1600">
                <a:solidFill>
                  <a:schemeClr val="bg1"/>
                </a:solidFill>
                <a:effectLst/>
              </a:rPr>
              <a:t> </a:t>
            </a:r>
            <a:endParaRPr lang="en-US" sz="1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Hallo sans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ia.doc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cc.gov/general/types-broadband-connec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fordableconnectivity.gov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m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m.gov/mailing-list.html" TargetMode="External"/><Relationship Id="rId2" Type="http://schemas.openxmlformats.org/officeDocument/2006/relationships/hyperlink" Target="https://connect.nm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xfrm>
            <a:off x="609600" y="2503004"/>
            <a:ext cx="10972800" cy="1490080"/>
          </a:xfrm>
          <a:prstGeom prst="rect">
            <a:avLst/>
          </a:prstGeom>
        </p:spPr>
        <p:txBody>
          <a:bodyPr/>
          <a:lstStyle>
            <a:lvl1pPr defTabSz="740663">
              <a:defRPr sz="4860"/>
            </a:lvl1pPr>
          </a:lstStyle>
          <a:p>
            <a:r>
              <a:t>Broadband Access and Expansion Regional Engagement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xfrm>
            <a:off x="609600" y="713656"/>
            <a:ext cx="10069902" cy="244899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Broadband Technology Overview</a:t>
            </a:r>
          </a:p>
        </p:txBody>
      </p:sp>
      <p:sp>
        <p:nvSpPr>
          <p:cNvPr id="1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2671303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An introduction to broadband infrastructure and technologies for communities and local policymakers</a:t>
            </a:r>
          </a:p>
        </p:txBody>
      </p:sp>
      <p:sp>
        <p:nvSpPr>
          <p:cNvPr id="111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3"/>
          <p:cNvSpPr/>
          <p:nvPr/>
        </p:nvSpPr>
        <p:spPr>
          <a:xfrm>
            <a:off x="426128" y="506027"/>
            <a:ext cx="3187084" cy="791550"/>
          </a:xfrm>
          <a:prstGeom prst="roundRect">
            <a:avLst>
              <a:gd name="adj" fmla="val 16667"/>
            </a:avLst>
          </a:prstGeom>
          <a:solidFill>
            <a:srgbClr val="FEE2A1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1045429" y="601453"/>
            <a:ext cx="1948482" cy="6006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Acronyms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ACP: Affordability Connectivity Program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ARPA – American Rescue Plan Act of 2021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BSLs: Broadband Serviceable Locations 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BEAD – Broadband Access Equity and Deployment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CNMC - Connect New Mexico Council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- Digital Equity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FTTH/FTTP – Fiber to the Home/Fiber to the Premise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HB – House Bill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IIJA - </a:t>
            </a:r>
            <a:r>
              <a:rPr>
                <a:solidFill>
                  <a:srgbClr val="111111"/>
                </a:solidFill>
              </a:rPr>
              <a:t>The</a:t>
            </a:r>
            <a:r>
              <a:rPr b="1">
                <a:solidFill>
                  <a:srgbClr val="111111"/>
                </a:solidFill>
              </a:rPr>
              <a:t> </a:t>
            </a:r>
            <a:r>
              <a:rPr>
                <a:solidFill>
                  <a:srgbClr val="111111"/>
                </a:solidFill>
              </a:rPr>
              <a:t>Infrastructure Investment and Jobs Act (IIJA)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ISP: Internet Service Provider </a:t>
            </a:r>
            <a:endParaRPr>
              <a:solidFill>
                <a:srgbClr val="595959"/>
              </a:solidFill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JPA- Joint Powers Agreement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MOU - Memorandum of Understanding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NM: New Mexico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NTIA- National Telecommunications and Information Admin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i</a:t>
            </a:r>
            <a:r>
              <a:t>stration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OBAE: Office of Broadband Access and Expansion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PSFA: Public School Facility Agency: PSFA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SEN: Statewide Education Network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PEN: Pueblo Education Network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RDOF: </a:t>
            </a:r>
            <a:r>
              <a:rPr>
                <a:solidFill>
                  <a:srgbClr val="444444"/>
                </a:solidFill>
              </a:rPr>
              <a:t>Rural Digital Opportunity Fund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RFP: Request for Proposal RFP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SB - Senate Bill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SLO: State Land Office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TAP: Technical Assistance Program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USDA - US Dept of Agriculture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BF25-7A6D-D39F-C603-EACAC05C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0"/>
            <a:ext cx="10069902" cy="1851012"/>
          </a:xfrm>
        </p:spPr>
        <p:txBody>
          <a:bodyPr>
            <a:noAutofit/>
          </a:bodyPr>
          <a:lstStyle/>
          <a:p>
            <a:r>
              <a:rPr lang="en-US" sz="5400"/>
              <a:t>What is broadband?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435A5-33CF-E14F-7F92-958EC5A77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24355"/>
            <a:ext cx="9235736" cy="3637182"/>
          </a:xfrm>
        </p:spPr>
        <p:txBody>
          <a:bodyPr>
            <a:normAutofit/>
          </a:bodyPr>
          <a:lstStyle/>
          <a:p>
            <a:r>
              <a:rPr lang="en-US" sz="4000" b="1"/>
              <a:t>Broadband</a:t>
            </a:r>
            <a:r>
              <a:rPr lang="en-US" sz="4000"/>
              <a:t> refers to high-speed internet access. </a:t>
            </a:r>
          </a:p>
          <a:p>
            <a:r>
              <a:rPr lang="en-US" sz="4000"/>
              <a:t>Broadband includes several high-speed technologies such as fiber, cable modem, wireless, and DSL.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91491-0B4B-8B4C-2CBB-2246C25B6121}"/>
              </a:ext>
            </a:extLst>
          </p:cNvPr>
          <p:cNvSpPr txBox="1"/>
          <p:nvPr/>
        </p:nvSpPr>
        <p:spPr>
          <a:xfrm>
            <a:off x="609600" y="5899513"/>
            <a:ext cx="1058487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  <a:hlinkClick r:id="rId2"/>
              </a:rPr>
              <a:t>https://www.fcc.gov/general/types-broadband-connections</a:t>
            </a: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2F3B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F508A429-CF19-D91A-C630-9AD2688F8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809310"/>
            <a:ext cx="3670852" cy="2684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E07057-9899-34FB-DD4C-9B42BEBBFB91}"/>
              </a:ext>
            </a:extLst>
          </p:cNvPr>
          <p:cNvSpPr/>
          <p:nvPr/>
        </p:nvSpPr>
        <p:spPr>
          <a:xfrm>
            <a:off x="7449931" y="3929029"/>
            <a:ext cx="4249528" cy="241237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193202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5752369" y="2051107"/>
            <a:ext cx="5044581" cy="390927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8" name="Rectangle 8"/>
          <p:cNvSpPr/>
          <p:nvPr/>
        </p:nvSpPr>
        <p:spPr>
          <a:xfrm>
            <a:off x="580079" y="2051107"/>
            <a:ext cx="5044582" cy="390927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DEFINITIONS AND CONCEPTS: BITS AND BYTES</a:t>
            </a:r>
          </a:p>
        </p:txBody>
      </p:sp>
      <p:sp>
        <p:nvSpPr>
          <p:cNvPr id="12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9599" y="2910978"/>
            <a:ext cx="5044582" cy="3250142"/>
          </a:xfrm>
          <a:prstGeom prst="rect">
            <a:avLst/>
          </a:prstGeom>
        </p:spPr>
        <p:txBody>
          <a:bodyPr/>
          <a:lstStyle/>
          <a:p>
            <a:pPr marL="443484" indent="-443484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t>Used to describe a </a:t>
            </a:r>
            <a:r>
              <a:rPr b="1"/>
              <a:t>measure of speed</a:t>
            </a:r>
            <a:r>
              <a:t> – how fast data travel across a network (“bandwidth”)</a:t>
            </a:r>
          </a:p>
          <a:p>
            <a:pPr marL="443484" indent="-443484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t>The number of bits per second tells us how fast the communication is moving on the network</a:t>
            </a:r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In a roads analogy, “bits per second” is analogous to a car’s miles per hour</a:t>
            </a:r>
            <a:endParaRPr sz="2328"/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Megabit = 1,000,000 bits</a:t>
            </a:r>
            <a:endParaRPr sz="2328"/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Gigabit = 1,000 megabits</a:t>
            </a:r>
            <a:endParaRPr sz="2328"/>
          </a:p>
          <a:p>
            <a:pPr marL="277177" indent="-277177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t>“My internet speed is really fast – it’s up to a gigabit per second.”</a:t>
            </a:r>
          </a:p>
        </p:txBody>
      </p:sp>
      <p:sp>
        <p:nvSpPr>
          <p:cNvPr id="121" name="TextBox 3"/>
          <p:cNvSpPr txBox="1"/>
          <p:nvPr/>
        </p:nvSpPr>
        <p:spPr>
          <a:xfrm>
            <a:off x="655320" y="1308683"/>
            <a:ext cx="99949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These two are frequently confused but are distinct – both are measures of digital information, but one refers to speed and the other refers to amount of data</a:t>
            </a:r>
          </a:p>
        </p:txBody>
      </p:sp>
      <p:grpSp>
        <p:nvGrpSpPr>
          <p:cNvPr id="124" name="Rectangle: Rounded Corners 4"/>
          <p:cNvGrpSpPr/>
          <p:nvPr/>
        </p:nvGrpSpPr>
        <p:grpSpPr>
          <a:xfrm>
            <a:off x="626061" y="2120745"/>
            <a:ext cx="4952619" cy="790235"/>
            <a:chOff x="0" y="0"/>
            <a:chExt cx="4952618" cy="790234"/>
          </a:xfrm>
        </p:grpSpPr>
        <p:sp>
          <p:nvSpPr>
            <p:cNvPr id="122" name="Rounded Rectangle"/>
            <p:cNvSpPr/>
            <p:nvPr/>
          </p:nvSpPr>
          <p:spPr>
            <a:xfrm>
              <a:off x="0" y="0"/>
              <a:ext cx="4952618" cy="7902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solidFill>
                <a:srgbClr val="4A919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3" name="BITS PER SECOND (SOMETIMES SHORTENED TO “BITS”)"/>
            <p:cNvSpPr txBox="1"/>
            <p:nvPr/>
          </p:nvSpPr>
          <p:spPr>
            <a:xfrm>
              <a:off x="90646" y="69996"/>
              <a:ext cx="477132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BITS PER SECOND (SOMETIMES SHORTENED TO “BITS”)</a:t>
              </a:r>
            </a:p>
          </p:txBody>
        </p:sp>
      </p:grpSp>
      <p:sp>
        <p:nvSpPr>
          <p:cNvPr id="125" name="Content Placeholder 2"/>
          <p:cNvSpPr txBox="1"/>
          <p:nvPr/>
        </p:nvSpPr>
        <p:spPr>
          <a:xfrm>
            <a:off x="5790119" y="2910979"/>
            <a:ext cx="5044581" cy="278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t>Used to describe the </a:t>
            </a:r>
            <a:r>
              <a:rPr b="1"/>
              <a:t>amount of data </a:t>
            </a:r>
            <a:r>
              <a:t>stored (memory capacity)</a:t>
            </a:r>
            <a:endParaRPr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t>The number of bytes tells us how much information is involved</a:t>
            </a:r>
            <a:endParaRPr sz="32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In a roads analogy, “bytes” is analogous to the number of cars on the road</a:t>
            </a:r>
            <a:endParaRPr sz="24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Megabyte = 1,000,000 bytes</a:t>
            </a:r>
            <a:endParaRPr sz="24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Gigabyte = 1,000 megabytes</a:t>
            </a:r>
            <a:endParaRPr sz="24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t>“My data plan with T-Mobile lets me send or receive a total of five gigabytes a month.”</a:t>
            </a:r>
          </a:p>
        </p:txBody>
      </p:sp>
      <p:grpSp>
        <p:nvGrpSpPr>
          <p:cNvPr id="128" name="Rectangle: Rounded Corners 6"/>
          <p:cNvGrpSpPr/>
          <p:nvPr/>
        </p:nvGrpSpPr>
        <p:grpSpPr>
          <a:xfrm>
            <a:off x="5806580" y="2120745"/>
            <a:ext cx="4952619" cy="790235"/>
            <a:chOff x="0" y="0"/>
            <a:chExt cx="4952618" cy="790234"/>
          </a:xfrm>
        </p:grpSpPr>
        <p:sp>
          <p:nvSpPr>
            <p:cNvPr id="126" name="Rounded Rectangle"/>
            <p:cNvSpPr/>
            <p:nvPr/>
          </p:nvSpPr>
          <p:spPr>
            <a:xfrm>
              <a:off x="0" y="0"/>
              <a:ext cx="4952618" cy="7902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solidFill>
                <a:srgbClr val="4A919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7" name="A “BYTE” IS EQUAL TO 8 BITS"/>
            <p:cNvSpPr txBox="1"/>
            <p:nvPr/>
          </p:nvSpPr>
          <p:spPr>
            <a:xfrm>
              <a:off x="90646" y="209696"/>
              <a:ext cx="47713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A “BYTE” IS EQUAL TO 8 BITS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609600" y="696878"/>
            <a:ext cx="10069902" cy="1367592"/>
          </a:xfrm>
          <a:prstGeom prst="rect">
            <a:avLst/>
          </a:prstGeom>
        </p:spPr>
        <p:txBody>
          <a:bodyPr/>
          <a:lstStyle/>
          <a:p>
            <a:r>
              <a:t>FEDERAL AND NEW MEXICO BROADBAND SPEED TARGETS</a:t>
            </a:r>
          </a:p>
        </p:txBody>
      </p:sp>
      <p:sp>
        <p:nvSpPr>
          <p:cNvPr id="14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2922309"/>
            <a:ext cx="10972800" cy="3238813"/>
          </a:xfrm>
          <a:prstGeom prst="rect">
            <a:avLst/>
          </a:prstGeom>
        </p:spPr>
        <p:txBody>
          <a:bodyPr/>
          <a:lstStyle/>
          <a:p>
            <a:r>
              <a:t>The FCC’s definition is 25 megabits per second down and 3 megabits per second up (25/3 Mbps)</a:t>
            </a:r>
          </a:p>
          <a:p>
            <a:endParaRPr/>
          </a:p>
          <a:p>
            <a:pPr>
              <a:defRPr>
                <a:solidFill>
                  <a:srgbClr val="0089AC"/>
                </a:solidFill>
              </a:defRPr>
            </a:pPr>
            <a:r>
              <a:t>Congress set a new 100/20 Mbps standard in the American Rescue Plan Act and Infrastructure Investment &amp; Jobs Act</a:t>
            </a:r>
          </a:p>
        </p:txBody>
      </p:sp>
      <p:sp>
        <p:nvSpPr>
          <p:cNvPr id="142" name="Rectangle: Rounded Corners 3"/>
          <p:cNvSpPr/>
          <p:nvPr/>
        </p:nvSpPr>
        <p:spPr>
          <a:xfrm>
            <a:off x="609600" y="1881135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2FA9-BD56-7011-042B-EA674D79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7" y="330540"/>
            <a:ext cx="4351297" cy="446073"/>
          </a:xfrm>
        </p:spPr>
        <p:txBody>
          <a:bodyPr>
            <a:noAutofit/>
          </a:bodyPr>
          <a:lstStyle/>
          <a:p>
            <a:r>
              <a:rPr lang="en-US"/>
              <a:t>Broadband Maps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730325C-B0EE-E151-6B4E-416C9B80E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0" y="1299786"/>
            <a:ext cx="3798245" cy="4915376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E3AB7F2-C096-B450-E30C-B1CBA41DE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74" y="1299788"/>
            <a:ext cx="3798244" cy="4915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66C49-9CE2-8C20-2BC9-299D514F3669}"/>
              </a:ext>
            </a:extLst>
          </p:cNvPr>
          <p:cNvSpPr txBox="1"/>
          <p:nvPr/>
        </p:nvSpPr>
        <p:spPr>
          <a:xfrm>
            <a:off x="1491449" y="914400"/>
            <a:ext cx="31782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25/3 Mbps speed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14B3-F7D6-A161-F544-02F71E1BCAD8}"/>
              </a:ext>
            </a:extLst>
          </p:cNvPr>
          <p:cNvSpPr txBox="1"/>
          <p:nvPr/>
        </p:nvSpPr>
        <p:spPr>
          <a:xfrm>
            <a:off x="6678093" y="930456"/>
            <a:ext cx="31782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100/20 Mbps speed coverage</a:t>
            </a:r>
          </a:p>
        </p:txBody>
      </p:sp>
    </p:spTree>
    <p:extLst>
      <p:ext uri="{BB962C8B-B14F-4D97-AF65-F5344CB8AC3E}">
        <p14:creationId xmlns:p14="http://schemas.microsoft.com/office/powerpoint/2010/main" val="36685411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609600" y="622987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TYPICAL NEEDS OF A FAMILY OF FOUR</a:t>
            </a:r>
          </a:p>
        </p:txBody>
      </p:sp>
      <p:pic>
        <p:nvPicPr>
          <p:cNvPr id="131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6" y="1419258"/>
            <a:ext cx="4597615" cy="474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04" y="1424504"/>
            <a:ext cx="4597615" cy="473661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: Rounded Corners 14"/>
          <p:cNvSpPr/>
          <p:nvPr/>
        </p:nvSpPr>
        <p:spPr>
          <a:xfrm>
            <a:off x="655782" y="1061004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609600" y="622987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FUTURE NEEDS WILL BE MUCH HIGHER</a:t>
            </a:r>
          </a:p>
        </p:txBody>
      </p:sp>
      <p:pic>
        <p:nvPicPr>
          <p:cNvPr id="136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6" y="1419258"/>
            <a:ext cx="4597615" cy="474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52" y="1424504"/>
            <a:ext cx="4242718" cy="473661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: Rounded Corners 14"/>
          <p:cNvSpPr/>
          <p:nvPr/>
        </p:nvSpPr>
        <p:spPr>
          <a:xfrm>
            <a:off x="655782" y="1061004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THE ELEMENTS OF A BROADBAND NETWORK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69039" y="1874824"/>
            <a:ext cx="4090788" cy="3266452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Font typeface="Arial"/>
              <a:buChar char="•"/>
            </a:pPr>
            <a:r>
              <a:t>Long haul fiber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Middle mile fiber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Last mile (wireline or wireless)</a:t>
            </a:r>
          </a:p>
        </p:txBody>
      </p:sp>
      <p:grpSp>
        <p:nvGrpSpPr>
          <p:cNvPr id="162" name="Group 15"/>
          <p:cNvGrpSpPr/>
          <p:nvPr/>
        </p:nvGrpSpPr>
        <p:grpSpPr>
          <a:xfrm>
            <a:off x="4829509" y="1825830"/>
            <a:ext cx="6381148" cy="4048126"/>
            <a:chOff x="0" y="0"/>
            <a:chExt cx="6381147" cy="4048124"/>
          </a:xfrm>
        </p:grpSpPr>
        <p:pic>
          <p:nvPicPr>
            <p:cNvPr id="146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359603" cy="4048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TextBox 5"/>
            <p:cNvSpPr txBox="1"/>
            <p:nvPr/>
          </p:nvSpPr>
          <p:spPr>
            <a:xfrm>
              <a:off x="186149" y="997049"/>
              <a:ext cx="999881" cy="574041"/>
            </a:xfrm>
            <a:prstGeom prst="rect">
              <a:avLst/>
            </a:prstGeom>
            <a:solidFill>
              <a:srgbClr val="DEE6F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/>
              </a:pPr>
              <a:r>
                <a:t>Wireline/</a:t>
              </a:r>
            </a:p>
            <a:p>
              <a:pPr algn="ctr">
                <a:defRPr sz="1600"/>
              </a:pPr>
              <a:r>
                <a:t>Fiber</a:t>
              </a:r>
            </a:p>
          </p:txBody>
        </p:sp>
        <p:sp>
          <p:nvSpPr>
            <p:cNvPr id="148" name="TextBox 6"/>
            <p:cNvSpPr txBox="1"/>
            <p:nvPr/>
          </p:nvSpPr>
          <p:spPr>
            <a:xfrm>
              <a:off x="86694" y="2642172"/>
              <a:ext cx="1198790" cy="332741"/>
            </a:xfrm>
            <a:prstGeom prst="rect">
              <a:avLst/>
            </a:prstGeom>
            <a:solidFill>
              <a:srgbClr val="DEE6F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Wireless</a:t>
              </a:r>
            </a:p>
          </p:txBody>
        </p:sp>
        <p:grpSp>
          <p:nvGrpSpPr>
            <p:cNvPr id="151" name="Rectangle: Rounded Corners 7"/>
            <p:cNvGrpSpPr/>
            <p:nvPr/>
          </p:nvGrpSpPr>
          <p:grpSpPr>
            <a:xfrm>
              <a:off x="96762" y="3095289"/>
              <a:ext cx="1949658" cy="815343"/>
              <a:chOff x="0" y="0"/>
              <a:chExt cx="1949656" cy="815341"/>
            </a:xfrm>
          </p:grpSpPr>
          <p:sp>
            <p:nvSpPr>
              <p:cNvPr id="149" name="Rounded Rectangle"/>
              <p:cNvSpPr/>
              <p:nvPr/>
            </p:nvSpPr>
            <p:spPr>
              <a:xfrm>
                <a:off x="0" y="18569"/>
                <a:ext cx="1949656" cy="778202"/>
              </a:xfrm>
              <a:prstGeom prst="roundRect">
                <a:avLst>
                  <a:gd name="adj" fmla="val 16667"/>
                </a:avLst>
              </a:prstGeom>
              <a:solidFill>
                <a:srgbClr val="DEE6F0"/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0" name="Local Last Mile  to Homes and Businesses"/>
              <p:cNvSpPr txBox="1"/>
              <p:nvPr/>
            </p:nvSpPr>
            <p:spPr>
              <a:xfrm>
                <a:off x="90058" y="0"/>
                <a:ext cx="1769540" cy="815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t>Local Last Mile </a:t>
                </a:r>
                <a:br/>
                <a:r>
                  <a:t>to Homes and Businesses</a:t>
                </a:r>
              </a:p>
            </p:txBody>
          </p:sp>
        </p:grpSp>
        <p:grpSp>
          <p:nvGrpSpPr>
            <p:cNvPr id="154" name="Rectangle: Rounded Corners 8"/>
            <p:cNvGrpSpPr/>
            <p:nvPr/>
          </p:nvGrpSpPr>
          <p:grpSpPr>
            <a:xfrm>
              <a:off x="4431489" y="3103702"/>
              <a:ext cx="1949658" cy="778203"/>
              <a:chOff x="0" y="0"/>
              <a:chExt cx="1949656" cy="778201"/>
            </a:xfrm>
          </p:grpSpPr>
          <p:sp>
            <p:nvSpPr>
              <p:cNvPr id="152" name="Rounded Rectangle"/>
              <p:cNvSpPr/>
              <p:nvPr/>
            </p:nvSpPr>
            <p:spPr>
              <a:xfrm>
                <a:off x="0" y="0"/>
                <a:ext cx="1949656" cy="77820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Off val="44000"/>
                </a:schemeClr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3" name="Long Haul Fiber"/>
              <p:cNvSpPr txBox="1"/>
              <p:nvPr/>
            </p:nvSpPr>
            <p:spPr>
              <a:xfrm>
                <a:off x="90058" y="222730"/>
                <a:ext cx="176954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Long Haul Fiber</a:t>
                </a:r>
              </a:p>
            </p:txBody>
          </p:sp>
        </p:grpSp>
        <p:grpSp>
          <p:nvGrpSpPr>
            <p:cNvPr id="157" name="Rectangle: Rounded Corners 9"/>
            <p:cNvGrpSpPr/>
            <p:nvPr/>
          </p:nvGrpSpPr>
          <p:grpSpPr>
            <a:xfrm>
              <a:off x="2279481" y="3103702"/>
              <a:ext cx="1949658" cy="778203"/>
              <a:chOff x="0" y="0"/>
              <a:chExt cx="1949656" cy="778201"/>
            </a:xfrm>
          </p:grpSpPr>
          <p:sp>
            <p:nvSpPr>
              <p:cNvPr id="155" name="Rounded Rectangle"/>
              <p:cNvSpPr/>
              <p:nvPr/>
            </p:nvSpPr>
            <p:spPr>
              <a:xfrm>
                <a:off x="0" y="0"/>
                <a:ext cx="1949656" cy="778201"/>
              </a:xfrm>
              <a:prstGeom prst="roundRect">
                <a:avLst>
                  <a:gd name="adj" fmla="val 16667"/>
                </a:avLst>
              </a:prstGeom>
              <a:solidFill>
                <a:srgbClr val="EFF3F8"/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6" name="Middle-Mile Fiber"/>
              <p:cNvSpPr txBox="1"/>
              <p:nvPr/>
            </p:nvSpPr>
            <p:spPr>
              <a:xfrm>
                <a:off x="90058" y="222730"/>
                <a:ext cx="176954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t>Middle-Mile Fiber</a:t>
                </a:r>
              </a:p>
            </p:txBody>
          </p:sp>
        </p:grpSp>
        <p:sp>
          <p:nvSpPr>
            <p:cNvPr id="158" name="TextBox 10"/>
            <p:cNvSpPr txBox="1"/>
            <p:nvPr/>
          </p:nvSpPr>
          <p:spPr>
            <a:xfrm>
              <a:off x="4798059" y="40622"/>
              <a:ext cx="1499821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Albuquerque</a:t>
              </a:r>
            </a:p>
          </p:txBody>
        </p:sp>
        <p:sp>
          <p:nvSpPr>
            <p:cNvPr id="159" name="TextBox 11"/>
            <p:cNvSpPr txBox="1"/>
            <p:nvPr/>
          </p:nvSpPr>
          <p:spPr>
            <a:xfrm>
              <a:off x="5297999" y="800648"/>
              <a:ext cx="999881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Santa Fe</a:t>
              </a:r>
            </a:p>
          </p:txBody>
        </p:sp>
        <p:sp>
          <p:nvSpPr>
            <p:cNvPr id="160" name="TextBox 12"/>
            <p:cNvSpPr txBox="1"/>
            <p:nvPr/>
          </p:nvSpPr>
          <p:spPr>
            <a:xfrm>
              <a:off x="4906376" y="2384466"/>
              <a:ext cx="1083789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Phoenix</a:t>
              </a:r>
            </a:p>
          </p:txBody>
        </p:sp>
        <p:sp>
          <p:nvSpPr>
            <p:cNvPr id="161" name="TextBox 13"/>
            <p:cNvSpPr txBox="1"/>
            <p:nvPr/>
          </p:nvSpPr>
          <p:spPr>
            <a:xfrm>
              <a:off x="2999785" y="1165053"/>
              <a:ext cx="1335744" cy="332741"/>
            </a:xfrm>
            <a:prstGeom prst="rect">
              <a:avLst/>
            </a:prstGeom>
            <a:solidFill>
              <a:srgbClr val="EFF3F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t>Las Cruces</a:t>
              </a:r>
            </a:p>
          </p:txBody>
        </p:sp>
      </p:grpSp>
      <p:sp>
        <p:nvSpPr>
          <p:cNvPr id="163" name="Rectangle: Rounded Corners 14"/>
          <p:cNvSpPr/>
          <p:nvPr/>
        </p:nvSpPr>
        <p:spPr>
          <a:xfrm>
            <a:off x="648810" y="1374731"/>
            <a:ext cx="10030692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TYPES OF BROADBAND INFRASTRUCTURE</a:t>
            </a:r>
          </a:p>
        </p:txBody>
      </p:sp>
      <p:grpSp>
        <p:nvGrpSpPr>
          <p:cNvPr id="181" name="Group 4"/>
          <p:cNvGrpSpPr/>
          <p:nvPr/>
        </p:nvGrpSpPr>
        <p:grpSpPr>
          <a:xfrm>
            <a:off x="2720865" y="1478464"/>
            <a:ext cx="6481009" cy="4362584"/>
            <a:chOff x="0" y="0"/>
            <a:chExt cx="6481005" cy="4362582"/>
          </a:xfrm>
        </p:grpSpPr>
        <p:grpSp>
          <p:nvGrpSpPr>
            <p:cNvPr id="168" name="Freeform 7"/>
            <p:cNvGrpSpPr/>
            <p:nvPr/>
          </p:nvGrpSpPr>
          <p:grpSpPr>
            <a:xfrm>
              <a:off x="3324716" y="0"/>
              <a:ext cx="2052296" cy="2358964"/>
              <a:chOff x="1" y="0"/>
              <a:chExt cx="2052295" cy="2358963"/>
            </a:xfrm>
          </p:grpSpPr>
          <p:sp>
            <p:nvSpPr>
              <p:cNvPr id="166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1ED1FF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7" name="Hybrid fiber-coaxial (cable)"/>
              <p:cNvSpPr txBox="1"/>
              <p:nvPr/>
            </p:nvSpPr>
            <p:spPr>
              <a:xfrm>
                <a:off x="6349" y="478220"/>
                <a:ext cx="2039597" cy="1402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>
                <a:lvl1pPr algn="ctr" defTabSz="40005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lvl1pPr>
              </a:lstStyle>
              <a:p>
                <a:r>
                  <a:t>Hybrid fiber-coaxial (cable)</a:t>
                </a:r>
              </a:p>
            </p:txBody>
          </p:sp>
        </p:grpSp>
        <p:grpSp>
          <p:nvGrpSpPr>
            <p:cNvPr id="171" name="Freeform 9"/>
            <p:cNvGrpSpPr/>
            <p:nvPr/>
          </p:nvGrpSpPr>
          <p:grpSpPr>
            <a:xfrm>
              <a:off x="1108238" y="0"/>
              <a:ext cx="2052296" cy="2358964"/>
              <a:chOff x="1" y="0"/>
              <a:chExt cx="2052295" cy="2358963"/>
            </a:xfrm>
          </p:grpSpPr>
          <p:sp>
            <p:nvSpPr>
              <p:cNvPr id="169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89AC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0" name="Fiber-to-the-premises"/>
              <p:cNvSpPr txBox="1"/>
              <p:nvPr/>
            </p:nvSpPr>
            <p:spPr>
              <a:xfrm>
                <a:off x="6349" y="686246"/>
                <a:ext cx="2039597" cy="9864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67099" tIns="167099" rIns="167099" bIns="167099" numCol="1" anchor="ctr">
                <a:spAutoFit/>
              </a:bodyPr>
              <a:lstStyle>
                <a:lvl1pPr algn="ctr" defTabSz="160020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lvl1pPr>
              </a:lstStyle>
              <a:p>
                <a:r>
                  <a:t>Fiber-to-the-premises</a:t>
                </a:r>
              </a:p>
            </p:txBody>
          </p:sp>
        </p:grpSp>
        <p:grpSp>
          <p:nvGrpSpPr>
            <p:cNvPr id="174" name="Freeform 10"/>
            <p:cNvGrpSpPr/>
            <p:nvPr/>
          </p:nvGrpSpPr>
          <p:grpSpPr>
            <a:xfrm>
              <a:off x="2212230" y="2002286"/>
              <a:ext cx="2052297" cy="2358964"/>
              <a:chOff x="1" y="0"/>
              <a:chExt cx="2052295" cy="2358963"/>
            </a:xfrm>
          </p:grpSpPr>
          <p:sp>
            <p:nvSpPr>
              <p:cNvPr id="172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286E6D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7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endParaRPr/>
              </a:p>
            </p:txBody>
          </p:sp>
          <p:sp>
            <p:nvSpPr>
              <p:cNvPr id="173" name="Fixed wireless sometimes not at broadband speeds"/>
              <p:cNvSpPr txBox="1"/>
              <p:nvPr/>
            </p:nvSpPr>
            <p:spPr>
              <a:xfrm>
                <a:off x="6349" y="346140"/>
                <a:ext cx="2039597" cy="1666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t>Fixed wireless</a:t>
                </a:r>
                <a:br/>
                <a:r>
                  <a:rPr sz="1800"/>
                  <a:t>sometimes not at broadband speeds</a:t>
                </a:r>
              </a:p>
            </p:txBody>
          </p:sp>
        </p:grpSp>
        <p:grpSp>
          <p:nvGrpSpPr>
            <p:cNvPr id="177" name="Freeform 12"/>
            <p:cNvGrpSpPr/>
            <p:nvPr/>
          </p:nvGrpSpPr>
          <p:grpSpPr>
            <a:xfrm>
              <a:off x="4428708" y="2002286"/>
              <a:ext cx="2052297" cy="2358964"/>
              <a:chOff x="1" y="0"/>
              <a:chExt cx="2052295" cy="2358963"/>
            </a:xfrm>
          </p:grpSpPr>
          <p:sp>
            <p:nvSpPr>
              <p:cNvPr id="175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5368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6" name="Mobile wireless (4G and 5G)"/>
              <p:cNvSpPr txBox="1"/>
              <p:nvPr/>
            </p:nvSpPr>
            <p:spPr>
              <a:xfrm>
                <a:off x="6349" y="512510"/>
                <a:ext cx="2039597" cy="13339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67099" tIns="167099" rIns="167099" bIns="167099" numCol="1" anchor="ctr">
                <a:spAutoFit/>
              </a:bodyPr>
              <a:lstStyle/>
              <a:p>
                <a:pPr algn="ctr">
                  <a:lnSpc>
                    <a:spcPct val="114000"/>
                  </a:lnSpc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t>Mobile wireless</a:t>
                </a:r>
                <a:br/>
                <a:r>
                  <a:t>(4G and 5G)</a:t>
                </a:r>
              </a:p>
            </p:txBody>
          </p:sp>
        </p:grpSp>
        <p:grpSp>
          <p:nvGrpSpPr>
            <p:cNvPr id="180" name="Freeform 13"/>
            <p:cNvGrpSpPr/>
            <p:nvPr/>
          </p:nvGrpSpPr>
          <p:grpSpPr>
            <a:xfrm>
              <a:off x="0" y="2000954"/>
              <a:ext cx="2052295" cy="2361628"/>
              <a:chOff x="0" y="0"/>
              <a:chExt cx="2052294" cy="2361627"/>
            </a:xfrm>
          </p:grpSpPr>
          <p:sp>
            <p:nvSpPr>
              <p:cNvPr id="178" name="Shape"/>
              <p:cNvSpPr/>
              <p:nvPr/>
            </p:nvSpPr>
            <p:spPr>
              <a:xfrm>
                <a:off x="0" y="1331"/>
                <a:ext cx="2052294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CA5A4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7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endParaRPr/>
              </a:p>
            </p:txBody>
          </p:sp>
          <p:sp>
            <p:nvSpPr>
              <p:cNvPr id="179" name="Digital Subscriber Line (DSL) frequently not at broadband speeds"/>
              <p:cNvSpPr txBox="1"/>
              <p:nvPr/>
            </p:nvSpPr>
            <p:spPr>
              <a:xfrm>
                <a:off x="6348" y="0"/>
                <a:ext cx="2039596" cy="23616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t>Digital Subscriber Line (DSL)</a:t>
                </a:r>
                <a:br/>
                <a:r>
                  <a:rPr sz="1800"/>
                  <a:t>frequently not at broadband speeds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609600" y="1628056"/>
            <a:ext cx="10069902" cy="99769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Introductions</a:t>
            </a:r>
          </a:p>
        </p:txBody>
      </p:sp>
      <p:sp>
        <p:nvSpPr>
          <p:cNvPr id="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3264248"/>
            <a:ext cx="10972800" cy="2649991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457200" indent="-457200">
              <a:buSzPct val="100000"/>
              <a:buFont typeface="Arial"/>
              <a:buChar char="•"/>
              <a:defRPr i="1"/>
            </a:pPr>
            <a:r>
              <a:t>Kelly Schlegel - Director of the Office of Broadband Access and Expansion</a:t>
            </a:r>
          </a:p>
          <a:p>
            <a:pPr marL="457200" indent="-457200">
              <a:buSzPct val="100000"/>
              <a:buFont typeface="Arial"/>
              <a:buChar char="•"/>
              <a:defRPr i="1"/>
            </a:pPr>
            <a:r>
              <a:t>Joaquin Alvarado –</a:t>
            </a:r>
            <a:r>
              <a:rPr lang="en-US"/>
              <a:t> Community Engagement Facilitator</a:t>
            </a:r>
          </a:p>
        </p:txBody>
      </p:sp>
      <p:sp>
        <p:nvSpPr>
          <p:cNvPr id="98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7569-0046-A8EF-284F-943B609C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1140762"/>
            <a:ext cx="3701989" cy="3120520"/>
          </a:xfrm>
        </p:spPr>
        <p:txBody>
          <a:bodyPr>
            <a:noAutofit/>
          </a:bodyPr>
          <a:lstStyle/>
          <a:p>
            <a:r>
              <a:rPr lang="en-US" sz="5400"/>
              <a:t>New Mexico broadband coverage by technology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BE73F5F-46FD-C5F6-0649-C6967C1ED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76" y="71020"/>
            <a:ext cx="5001087" cy="64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62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t>WHAT IS “DIGITAL OPPORTUNITY AND EQUITY”?</a:t>
            </a:r>
          </a:p>
        </p:txBody>
      </p:sp>
      <p:sp>
        <p:nvSpPr>
          <p:cNvPr id="18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9600" y="1418670"/>
            <a:ext cx="10972800" cy="749495"/>
          </a:xfrm>
          <a:prstGeom prst="rect">
            <a:avLst/>
          </a:prstGeom>
        </p:spPr>
        <p:txBody>
          <a:bodyPr/>
          <a:lstStyle>
            <a:lvl1pPr defTabSz="685800">
              <a:spcBef>
                <a:spcPts val="700"/>
              </a:spcBef>
              <a:defRPr sz="2400"/>
            </a:lvl1pPr>
          </a:lstStyle>
          <a:p>
            <a:r>
              <a:t>Generally, experts have identified five elements of digital opportunity and equity:</a:t>
            </a:r>
          </a:p>
        </p:txBody>
      </p:sp>
      <p:sp>
        <p:nvSpPr>
          <p:cNvPr id="185" name="Rectangle: Rounded Corners 6"/>
          <p:cNvSpPr/>
          <p:nvPr/>
        </p:nvSpPr>
        <p:spPr>
          <a:xfrm>
            <a:off x="648810" y="1232108"/>
            <a:ext cx="10030692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188" name="Rectangle: Rounded Corners 7"/>
          <p:cNvGrpSpPr/>
          <p:nvPr/>
        </p:nvGrpSpPr>
        <p:grpSpPr>
          <a:xfrm>
            <a:off x="2714920" y="2548248"/>
            <a:ext cx="2743201" cy="1282047"/>
            <a:chOff x="0" y="0"/>
            <a:chExt cx="2743200" cy="1282046"/>
          </a:xfrm>
        </p:grpSpPr>
        <p:sp>
          <p:nvSpPr>
            <p:cNvPr id="186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7" name="Broadband Access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t>Broadband Access:</a:t>
              </a:r>
              <a:endParaRPr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t>Affordable, accessible, and reliable high-speed home internet service is available for all individuals</a:t>
              </a:r>
            </a:p>
          </p:txBody>
        </p:sp>
      </p:grpSp>
      <p:grpSp>
        <p:nvGrpSpPr>
          <p:cNvPr id="191" name="Rectangle: Rounded Corners 8"/>
          <p:cNvGrpSpPr/>
          <p:nvPr/>
        </p:nvGrpSpPr>
        <p:grpSpPr>
          <a:xfrm>
            <a:off x="6223263" y="2548248"/>
            <a:ext cx="2743201" cy="1282047"/>
            <a:chOff x="0" y="0"/>
            <a:chExt cx="2743200" cy="1282046"/>
          </a:xfrm>
        </p:grpSpPr>
        <p:sp>
          <p:nvSpPr>
            <p:cNvPr id="189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0" name="Accessible and Inclusive Content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t>Accessible and Inclusive Content:</a:t>
              </a:r>
              <a:endParaRPr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t>Public online content is inclusive and accessible by all individuals</a:t>
              </a:r>
            </a:p>
          </p:txBody>
        </p:sp>
      </p:grpSp>
      <p:grpSp>
        <p:nvGrpSpPr>
          <p:cNvPr id="194" name="Rectangle: Rounded Corners 9"/>
          <p:cNvGrpSpPr/>
          <p:nvPr/>
        </p:nvGrpSpPr>
        <p:grpSpPr>
          <a:xfrm>
            <a:off x="1217630" y="4372335"/>
            <a:ext cx="2743201" cy="1282047"/>
            <a:chOff x="0" y="0"/>
            <a:chExt cx="2743200" cy="1282046"/>
          </a:xfrm>
        </p:grpSpPr>
        <p:sp>
          <p:nvSpPr>
            <p:cNvPr id="192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3" name="Devices and Tech Support:…"/>
            <p:cNvSpPr txBox="1"/>
            <p:nvPr/>
          </p:nvSpPr>
          <p:spPr>
            <a:xfrm>
              <a:off x="114653" y="163502"/>
              <a:ext cx="251389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t>Devices and Tech Support:</a:t>
              </a:r>
              <a:endParaRPr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t>Individuals have access to computers or tablets and technical support</a:t>
              </a:r>
            </a:p>
          </p:txBody>
        </p:sp>
      </p:grpSp>
      <p:grpSp>
        <p:nvGrpSpPr>
          <p:cNvPr id="197" name="Rectangle: Rounded Corners 11"/>
          <p:cNvGrpSpPr/>
          <p:nvPr/>
        </p:nvGrpSpPr>
        <p:grpSpPr>
          <a:xfrm>
            <a:off x="4641131" y="4372335"/>
            <a:ext cx="2743201" cy="1282047"/>
            <a:chOff x="0" y="0"/>
            <a:chExt cx="2743200" cy="1282046"/>
          </a:xfrm>
        </p:grpSpPr>
        <p:sp>
          <p:nvSpPr>
            <p:cNvPr id="195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6" name="Privacy and Security:…"/>
            <p:cNvSpPr txBox="1"/>
            <p:nvPr/>
          </p:nvSpPr>
          <p:spPr>
            <a:xfrm>
              <a:off x="114653" y="163502"/>
              <a:ext cx="251389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t>Privacy and Security:</a:t>
              </a:r>
              <a:endParaRPr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t>Individuals can protect their data privacy and online security</a:t>
              </a:r>
            </a:p>
          </p:txBody>
        </p:sp>
      </p:grpSp>
      <p:grpSp>
        <p:nvGrpSpPr>
          <p:cNvPr id="200" name="Rectangle: Rounded Corners 12"/>
          <p:cNvGrpSpPr/>
          <p:nvPr/>
        </p:nvGrpSpPr>
        <p:grpSpPr>
          <a:xfrm>
            <a:off x="8064631" y="4372335"/>
            <a:ext cx="2743201" cy="1282047"/>
            <a:chOff x="0" y="0"/>
            <a:chExt cx="2743200" cy="1282046"/>
          </a:xfrm>
        </p:grpSpPr>
        <p:sp>
          <p:nvSpPr>
            <p:cNvPr id="198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9" name="Digital Literacy and Skills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t>Digital Literacy and Skills:</a:t>
              </a:r>
              <a:endParaRPr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t>Individuals have digital skills to support their ability to meaningfully use the internet in their daily lives</a:t>
              </a:r>
            </a:p>
          </p:txBody>
        </p:sp>
      </p:grpSp>
      <p:pic>
        <p:nvPicPr>
          <p:cNvPr id="201" name="Graphic 14" descr="Graphic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74" y="2037484"/>
            <a:ext cx="749494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raphic 15" descr="Graphic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15" y="2037484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Graphic 16" descr="Graphic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3" y="3908688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Graphic 17" descr="Graphic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779" y="3980977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Graphic 18" descr="Graphic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442" y="3980977"/>
            <a:ext cx="749495" cy="749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xfrm>
            <a:off x="646546" y="1494063"/>
            <a:ext cx="11196336" cy="832593"/>
          </a:xfrm>
          <a:prstGeom prst="rect">
            <a:avLst/>
          </a:prstGeom>
        </p:spPr>
        <p:txBody>
          <a:bodyPr>
            <a:noAutofit/>
          </a:bodyPr>
          <a:lstStyle>
            <a:lvl1pPr defTabSz="365760">
              <a:defRPr sz="3200"/>
            </a:lvl1pPr>
          </a:lstStyle>
          <a:p>
            <a:r>
              <a:rPr sz="8800"/>
              <a:t>Discussion</a:t>
            </a:r>
            <a:r>
              <a:rPr lang="en-US" sz="8800"/>
              <a:t> on BEAD</a:t>
            </a:r>
            <a:endParaRPr sz="8800"/>
          </a:p>
        </p:txBody>
      </p:sp>
      <p:sp>
        <p:nvSpPr>
          <p:cNvPr id="2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0669" y="2722024"/>
            <a:ext cx="10972801" cy="3229387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457200" indent="-457200">
              <a:buSzPct val="100000"/>
              <a:buFont typeface="Arial"/>
              <a:buChar char="•"/>
            </a:pPr>
            <a:r>
              <a:t>What broadband </a:t>
            </a:r>
            <a:r>
              <a:rPr lang="en-US"/>
              <a:t>connectivity issues</a:t>
            </a:r>
            <a:r>
              <a:t> does your community face?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What do you hear from your partners </a:t>
            </a:r>
            <a:r>
              <a:rPr lang="en-US" u="sng"/>
              <a:t>and</a:t>
            </a:r>
            <a:r>
              <a:t> the public about their challenges with broadband access and opportunity?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What broadband</a:t>
            </a:r>
            <a:r>
              <a:rPr lang="en-US"/>
              <a:t> infrastructure-related </a:t>
            </a:r>
            <a:r>
              <a:t>activities have been undertaken in the county and/or region?</a:t>
            </a:r>
            <a:r>
              <a:rPr lang="en-US"/>
              <a:t> By who?</a:t>
            </a:r>
            <a:endParaRPr/>
          </a:p>
        </p:txBody>
      </p:sp>
      <p:sp>
        <p:nvSpPr>
          <p:cNvPr id="209" name="Rectangle: Rounded Corners 3"/>
          <p:cNvSpPr/>
          <p:nvPr/>
        </p:nvSpPr>
        <p:spPr>
          <a:xfrm>
            <a:off x="713294" y="2394407"/>
            <a:ext cx="5536677" cy="13057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609600" y="713656"/>
            <a:ext cx="10069902" cy="244899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Broadband Funding and Programmatic Opportunities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2671303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Funding overview and timeline</a:t>
            </a:r>
          </a:p>
        </p:txBody>
      </p:sp>
      <p:sp>
        <p:nvSpPr>
          <p:cNvPr id="213" name="Rectangle: Rounded Corners 3"/>
          <p:cNvSpPr/>
          <p:nvPr/>
        </p:nvSpPr>
        <p:spPr>
          <a:xfrm>
            <a:off x="657296" y="2723047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3-04-12 at 1.05.03 AM.png" descr="Screenshot 2023-04-12 at 1.05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92" y="760017"/>
            <a:ext cx="7452018" cy="5589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xfrm>
            <a:off x="499776" y="223598"/>
            <a:ext cx="10069902" cy="4460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$702,111,562.52 in 71 NM Broadband Awards and Projects in Process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creenshot 2023-04-12 at 1.05.16 AM.png" descr="Screenshot 2023-04-12 at 1.05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04" y="559710"/>
            <a:ext cx="7870532" cy="573858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xfrm>
            <a:off x="283350" y="160822"/>
            <a:ext cx="10069902" cy="4460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$702,111,562.52 in 71 NM Broadband Awards and Projects in Process (continued)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2"/>
          <p:cNvSpPr txBox="1">
            <a:spLocks noGrp="1"/>
          </p:cNvSpPr>
          <p:nvPr>
            <p:ph type="title"/>
          </p:nvPr>
        </p:nvSpPr>
        <p:spPr>
          <a:xfrm>
            <a:off x="326635" y="276914"/>
            <a:ext cx="10069902" cy="446073"/>
          </a:xfrm>
          <a:prstGeom prst="rect">
            <a:avLst/>
          </a:prstGeom>
        </p:spPr>
        <p:txBody>
          <a:bodyPr/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$702,111,562.52 in 71 NM Broadband Awards and Projects in Process (continued)</a:t>
            </a:r>
          </a:p>
        </p:txBody>
      </p:sp>
      <p:pic>
        <p:nvPicPr>
          <p:cNvPr id="222" name="Screenshot 2023-04-12 at 1.05.28 AM.png" descr="Screenshot 2023-04-12 at 1.05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2" y="889419"/>
            <a:ext cx="8099785" cy="511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2"/>
          <p:cNvSpPr txBox="1">
            <a:spLocks noGrp="1"/>
          </p:cNvSpPr>
          <p:nvPr>
            <p:ph type="title"/>
          </p:nvPr>
        </p:nvSpPr>
        <p:spPr>
          <a:xfrm>
            <a:off x="436459" y="276988"/>
            <a:ext cx="10069902" cy="446073"/>
          </a:xfrm>
          <a:prstGeom prst="rect">
            <a:avLst/>
          </a:prstGeom>
        </p:spPr>
        <p:txBody>
          <a:bodyPr/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$702,111,562.52 in 71 NM Broadband Awards and Projects in Process (continued)</a:t>
            </a:r>
          </a:p>
        </p:txBody>
      </p:sp>
      <p:pic>
        <p:nvPicPr>
          <p:cNvPr id="225" name="Screenshot 2023-04-12 at 1.05.40 AM.png" descr="Screenshot 2023-04-12 at 1.05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40" y="969013"/>
            <a:ext cx="6837720" cy="5224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2"/>
          <p:cNvSpPr txBox="1">
            <a:spLocks noGrp="1"/>
          </p:cNvSpPr>
          <p:nvPr>
            <p:ph type="title"/>
          </p:nvPr>
        </p:nvSpPr>
        <p:spPr>
          <a:xfrm>
            <a:off x="436459" y="276988"/>
            <a:ext cx="10069902" cy="446073"/>
          </a:xfrm>
          <a:prstGeom prst="rect">
            <a:avLst/>
          </a:prstGeom>
        </p:spPr>
        <p:txBody>
          <a:bodyPr/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$702,111,562.52 in 71 NM Broadband Awards and Projects in Process (continued)</a:t>
            </a:r>
          </a:p>
        </p:txBody>
      </p:sp>
      <p:pic>
        <p:nvPicPr>
          <p:cNvPr id="228" name="Screenshot 2023-04-12 at 1.05.49 AM.png" descr="Screenshot 2023-04-12 at 1.05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1" y="972662"/>
            <a:ext cx="9572338" cy="4912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3A1A-67E1-4F32-59C3-746DE0B4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2023 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A150-D100-014D-1D9C-2315776F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671"/>
            <a:ext cx="11164478" cy="4878434"/>
          </a:xfrm>
        </p:spPr>
        <p:txBody>
          <a:bodyPr lIns="45719" tIns="45720" rIns="45719" bIns="45720" anchor="t">
            <a:normAutofit fontScale="62500" lnSpcReduction="20000"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Initiative progress and  tracking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CNMC  grant making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Release ARPA grants Wave 2b and 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Mature NM maps and technical assistance with Broadband projects - Ongoing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Increase Community, Agency, ISP and Tribal engagement; incorporate data and needs into BEAD Plan - Ongoing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State DE Plan - August 1,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NTIA 5-year BEAD Strategic  Plan - August 28,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NTIA DE Plan - September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State Data Collection Report - October 1,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BEAD Initial Proposal - December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BEAD Final Proposal – 2024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SEN Phase 1 and SEN Phase 2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/>
              <a:t>Expand rural health care clinic connectivity – Federal grants: https://www.usac.org/rural-health-care/healthcare-connect-fund-program/</a:t>
            </a:r>
          </a:p>
        </p:txBody>
      </p:sp>
    </p:spTree>
    <p:extLst>
      <p:ext uri="{BB962C8B-B14F-4D97-AF65-F5344CB8AC3E}">
        <p14:creationId xmlns:p14="http://schemas.microsoft.com/office/powerpoint/2010/main" val="395324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609600" y="1628056"/>
            <a:ext cx="10069902" cy="99769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Agenda</a:t>
            </a:r>
            <a:endParaRPr/>
          </a:p>
        </p:txBody>
      </p:sp>
      <p:sp>
        <p:nvSpPr>
          <p:cNvPr id="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953512"/>
            <a:ext cx="10972800" cy="2960727"/>
          </a:xfrm>
          <a:prstGeom prst="rect">
            <a:avLst/>
          </a:prstGeom>
        </p:spPr>
        <p:txBody>
          <a:bodyPr lIns="45718" tIns="45718" rIns="45718" bIns="45718" anchor="t">
            <a:normAutofit lnSpcReduction="10000"/>
          </a:bodyPr>
          <a:lstStyle/>
          <a:p>
            <a:pPr>
              <a:buSzPct val="100000"/>
              <a:defRPr i="1"/>
            </a:pPr>
            <a:r>
              <a:rPr lang="en-US" sz="2800"/>
              <a:t>9:00 am – 10:00 am		Welcome, Introductions and Updates</a:t>
            </a:r>
          </a:p>
          <a:p>
            <a:pPr>
              <a:buSzPct val="100000"/>
              <a:defRPr i="1"/>
            </a:pPr>
            <a:r>
              <a:rPr lang="en-US" sz="2800"/>
              <a:t>10:00 am – 10:15 am		Break</a:t>
            </a:r>
          </a:p>
          <a:p>
            <a:pPr>
              <a:buSzPct val="100000"/>
              <a:defRPr i="1"/>
            </a:pPr>
            <a:r>
              <a:rPr lang="en-US" sz="2800"/>
              <a:t>10:15 am – 11:40 am		BEAD and Digital Equity Review</a:t>
            </a:r>
          </a:p>
          <a:p>
            <a:pPr>
              <a:buSzPct val="100000"/>
              <a:defRPr i="1"/>
            </a:pPr>
            <a:r>
              <a:rPr lang="en-US" sz="2800"/>
              <a:t>11:40 am – 12:00 pm		Next Steps</a:t>
            </a:r>
          </a:p>
          <a:p>
            <a:pPr>
              <a:buSzPct val="100000"/>
              <a:defRPr i="1"/>
            </a:pPr>
            <a:r>
              <a:rPr lang="en-US" sz="2800"/>
              <a:t>12:00 pm – 1:00 pm		Working Lunch and Community Roundtable</a:t>
            </a:r>
          </a:p>
          <a:p>
            <a:pPr>
              <a:buSzPct val="100000"/>
              <a:defRPr i="1"/>
            </a:pPr>
            <a:r>
              <a:rPr lang="en-US" sz="2800"/>
              <a:t>					Survey completion time</a:t>
            </a:r>
          </a:p>
        </p:txBody>
      </p:sp>
      <p:sp>
        <p:nvSpPr>
          <p:cNvPr id="98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29968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533400" y="979269"/>
            <a:ext cx="10069902" cy="446073"/>
          </a:xfrm>
          <a:prstGeom prst="rect">
            <a:avLst/>
          </a:prstGeom>
        </p:spPr>
        <p:txBody>
          <a:bodyPr/>
          <a:lstStyle>
            <a:lvl1pPr defTabSz="603504">
              <a:defRPr sz="2376" b="1"/>
            </a:lvl1pPr>
          </a:lstStyle>
          <a:p>
            <a:r>
              <a:t>100% Connectivity: &gt;$1B Funding Enables BB Buildout</a:t>
            </a:r>
          </a:p>
        </p:txBody>
      </p:sp>
      <p:grpSp>
        <p:nvGrpSpPr>
          <p:cNvPr id="252" name="Content Placeholder 3"/>
          <p:cNvGrpSpPr/>
          <p:nvPr/>
        </p:nvGrpSpPr>
        <p:grpSpPr>
          <a:xfrm>
            <a:off x="1164154" y="1813664"/>
            <a:ext cx="9907674" cy="4372854"/>
            <a:chOff x="-1" y="-2"/>
            <a:chExt cx="9907674" cy="4372854"/>
          </a:xfrm>
        </p:grpSpPr>
        <p:grpSp>
          <p:nvGrpSpPr>
            <p:cNvPr id="236" name="Group"/>
            <p:cNvGrpSpPr/>
            <p:nvPr/>
          </p:nvGrpSpPr>
          <p:grpSpPr>
            <a:xfrm>
              <a:off x="-1" y="-2"/>
              <a:ext cx="1115110" cy="1593013"/>
              <a:chOff x="0" y="-1"/>
              <a:chExt cx="1115108" cy="1593011"/>
            </a:xfrm>
          </p:grpSpPr>
          <p:sp>
            <p:nvSpPr>
              <p:cNvPr id="234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5" name="NTIA Digital Equity Funds"/>
              <p:cNvSpPr txBox="1"/>
              <p:nvPr/>
            </p:nvSpPr>
            <p:spPr>
              <a:xfrm>
                <a:off x="0" y="622219"/>
                <a:ext cx="1115108" cy="3485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NTIA Digital Equity Funds</a:t>
                </a:r>
              </a:p>
            </p:txBody>
          </p:sp>
        </p:grpSp>
        <p:grpSp>
          <p:nvGrpSpPr>
            <p:cNvPr id="239" name="Group"/>
            <p:cNvGrpSpPr/>
            <p:nvPr/>
          </p:nvGrpSpPr>
          <p:grpSpPr>
            <a:xfrm>
              <a:off x="1115106" y="-1"/>
              <a:ext cx="8792567" cy="1035458"/>
              <a:chOff x="0" y="-1"/>
              <a:chExt cx="8792566" cy="1035457"/>
            </a:xfrm>
          </p:grpSpPr>
          <p:sp>
            <p:nvSpPr>
              <p:cNvPr id="237" name="Shape"/>
              <p:cNvSpPr/>
              <p:nvPr/>
            </p:nvSpPr>
            <p:spPr>
              <a:xfrm rot="5400000">
                <a:off x="3878554" y="-3878555"/>
                <a:ext cx="1035457" cy="8792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38" name="Submitted plan July 12. Released $740K Planning Funds Nov 30, 2022…"/>
              <p:cNvSpPr txBox="1"/>
              <p:nvPr/>
            </p:nvSpPr>
            <p:spPr>
              <a:xfrm>
                <a:off x="77724" y="42333"/>
                <a:ext cx="8664297" cy="950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Submitted plan </a:t>
                </a:r>
                <a:r>
                  <a:rPr u="sng"/>
                  <a:t>July 12</a:t>
                </a:r>
                <a:r>
                  <a:t>. Released $740K Planning Funds Nov 30, 2022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Engaged SME contractors for community + tribal outreach and Digital Equity (DE) Planning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Outreach and detailed planning December 2022 - December 2023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Submit detailed plan December31,</a:t>
                </a:r>
                <a:r>
                  <a:rPr u="sng"/>
                  <a:t> 2023</a:t>
                </a:r>
                <a:r>
                  <a:t>. Releases DE implementation funds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Implement DE Plan Dec 2023 - 2025</a:t>
                </a:r>
              </a:p>
            </p:txBody>
          </p:sp>
        </p:grpSp>
        <p:grpSp>
          <p:nvGrpSpPr>
            <p:cNvPr id="242" name="Group"/>
            <p:cNvGrpSpPr/>
            <p:nvPr/>
          </p:nvGrpSpPr>
          <p:grpSpPr>
            <a:xfrm>
              <a:off x="-1" y="1399118"/>
              <a:ext cx="1115110" cy="1593013"/>
              <a:chOff x="0" y="-1"/>
              <a:chExt cx="1115108" cy="1593011"/>
            </a:xfrm>
          </p:grpSpPr>
          <p:sp>
            <p:nvSpPr>
              <p:cNvPr id="240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1" name="NTIA BEAD…"/>
              <p:cNvSpPr txBox="1"/>
              <p:nvPr/>
            </p:nvSpPr>
            <p:spPr>
              <a:xfrm>
                <a:off x="0" y="461950"/>
                <a:ext cx="1115108" cy="6691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NTIA BEAD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Funds</a:t>
                </a:r>
              </a:p>
            </p:txBody>
          </p:sp>
        </p:grpSp>
        <p:grpSp>
          <p:nvGrpSpPr>
            <p:cNvPr id="245" name="Group"/>
            <p:cNvGrpSpPr/>
            <p:nvPr/>
          </p:nvGrpSpPr>
          <p:grpSpPr>
            <a:xfrm>
              <a:off x="1115105" y="1411044"/>
              <a:ext cx="8792568" cy="1036004"/>
              <a:chOff x="-2" y="0"/>
              <a:chExt cx="8792567" cy="1036002"/>
            </a:xfrm>
          </p:grpSpPr>
          <p:sp>
            <p:nvSpPr>
              <p:cNvPr id="243" name="Shape"/>
              <p:cNvSpPr/>
              <p:nvPr/>
            </p:nvSpPr>
            <p:spPr>
              <a:xfrm rot="5400000">
                <a:off x="3878281" y="-3878283"/>
                <a:ext cx="1036002" cy="8792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44" name="Submitted GOV Letter of Intent (LOI) July 18.…"/>
              <p:cNvSpPr txBox="1"/>
              <p:nvPr/>
            </p:nvSpPr>
            <p:spPr>
              <a:xfrm>
                <a:off x="77724" y="43512"/>
                <a:ext cx="8664269" cy="948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Submitted GOV Letter of Intent (LOI) July 18.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Submitted plan </a:t>
                </a:r>
                <a:r>
                  <a:rPr u="sng"/>
                  <a:t>August 15</a:t>
                </a:r>
                <a:r>
                  <a:t>. Released $5M planning funds Nov 30, 2023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Submit detailed plan</a:t>
                </a:r>
                <a:r>
                  <a:rPr lang="en-US"/>
                  <a:t> August</a:t>
                </a:r>
                <a:r>
                  <a:t> 2023. Releases broadband infrastructure funds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Award grants when funding released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Implement Last Mile 2024+</a:t>
                </a:r>
              </a:p>
            </p:txBody>
          </p:sp>
        </p:grpSp>
        <p:grpSp>
          <p:nvGrpSpPr>
            <p:cNvPr id="248" name="Group"/>
            <p:cNvGrpSpPr/>
            <p:nvPr/>
          </p:nvGrpSpPr>
          <p:grpSpPr>
            <a:xfrm>
              <a:off x="-1" y="2779839"/>
              <a:ext cx="1115110" cy="1593013"/>
              <a:chOff x="0" y="-1"/>
              <a:chExt cx="1115108" cy="1593011"/>
            </a:xfrm>
          </p:grpSpPr>
          <p:sp>
            <p:nvSpPr>
              <p:cNvPr id="246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7" name="NTIA MM Funds"/>
              <p:cNvSpPr txBox="1"/>
              <p:nvPr/>
            </p:nvSpPr>
            <p:spPr>
              <a:xfrm>
                <a:off x="0" y="493954"/>
                <a:ext cx="1115108" cy="605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NTIA MM Funds</a:t>
                </a:r>
              </a:p>
            </p:txBody>
          </p:sp>
        </p:grpSp>
        <p:grpSp>
          <p:nvGrpSpPr>
            <p:cNvPr id="251" name="Group"/>
            <p:cNvGrpSpPr/>
            <p:nvPr/>
          </p:nvGrpSpPr>
          <p:grpSpPr>
            <a:xfrm>
              <a:off x="1115106" y="2813451"/>
              <a:ext cx="8792567" cy="1035458"/>
              <a:chOff x="0" y="-1"/>
              <a:chExt cx="8792566" cy="1035457"/>
            </a:xfrm>
          </p:grpSpPr>
          <p:sp>
            <p:nvSpPr>
              <p:cNvPr id="249" name="Shape"/>
              <p:cNvSpPr/>
              <p:nvPr/>
            </p:nvSpPr>
            <p:spPr>
              <a:xfrm rot="5400000">
                <a:off x="3878554" y="-3878555"/>
                <a:ext cx="1035457" cy="8792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50" name="Architected State-Coordinated Statewide MM Plan. ISP or ISP coalitions may submit independently.…"/>
              <p:cNvSpPr txBox="1"/>
              <p:nvPr/>
            </p:nvSpPr>
            <p:spPr>
              <a:xfrm>
                <a:off x="77724" y="116534"/>
                <a:ext cx="8664297" cy="8023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Architected State-Coordinated Statewide MM Plan. ISP or ISP coalitions may submit independently.  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Submitted </a:t>
                </a:r>
                <a:r>
                  <a:rPr u="sng"/>
                  <a:t>September 30 </a:t>
                </a:r>
                <a:r>
                  <a:t>. Releases middle mile infrastructure funds.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Award Grants when funding released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Implement Middle Mile 2023+</a:t>
                </a:r>
              </a:p>
            </p:txBody>
          </p:sp>
        </p:grpSp>
      </p:grpSp>
      <p:grpSp>
        <p:nvGrpSpPr>
          <p:cNvPr id="255" name="Rectangle 3"/>
          <p:cNvGrpSpPr/>
          <p:nvPr/>
        </p:nvGrpSpPr>
        <p:grpSpPr>
          <a:xfrm>
            <a:off x="9349271" y="1957993"/>
            <a:ext cx="1446248" cy="822533"/>
            <a:chOff x="-1" y="-1"/>
            <a:chExt cx="1446247" cy="822532"/>
          </a:xfrm>
        </p:grpSpPr>
        <p:sp>
          <p:nvSpPr>
            <p:cNvPr id="253" name="Rectangle"/>
            <p:cNvSpPr/>
            <p:nvPr/>
          </p:nvSpPr>
          <p:spPr>
            <a:xfrm>
              <a:off x="-1" y="-1"/>
              <a:ext cx="1446247" cy="822532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4" name="$30M+*"/>
            <p:cNvSpPr txBox="1"/>
            <p:nvPr/>
          </p:nvSpPr>
          <p:spPr>
            <a:xfrm>
              <a:off x="45719" y="235934"/>
              <a:ext cx="135480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$30M+*</a:t>
              </a:r>
            </a:p>
          </p:txBody>
        </p:sp>
      </p:grpSp>
      <p:grpSp>
        <p:nvGrpSpPr>
          <p:cNvPr id="258" name="Rectangle 4"/>
          <p:cNvGrpSpPr/>
          <p:nvPr/>
        </p:nvGrpSpPr>
        <p:grpSpPr>
          <a:xfrm>
            <a:off x="9349271" y="3261406"/>
            <a:ext cx="1446248" cy="822533"/>
            <a:chOff x="-1" y="-1"/>
            <a:chExt cx="1446247" cy="822532"/>
          </a:xfrm>
        </p:grpSpPr>
        <p:sp>
          <p:nvSpPr>
            <p:cNvPr id="256" name="Rectangle"/>
            <p:cNvSpPr/>
            <p:nvPr/>
          </p:nvSpPr>
          <p:spPr>
            <a:xfrm>
              <a:off x="-1" y="-1"/>
              <a:ext cx="1446247" cy="822532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7" name="$$100M-   600M*"/>
            <p:cNvSpPr txBox="1"/>
            <p:nvPr/>
          </p:nvSpPr>
          <p:spPr>
            <a:xfrm>
              <a:off x="45719" y="102584"/>
              <a:ext cx="1354807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$100M-   600M*</a:t>
              </a:r>
            </a:p>
          </p:txBody>
        </p:sp>
      </p:grpSp>
      <p:grpSp>
        <p:nvGrpSpPr>
          <p:cNvPr id="261" name="Rectangle 5"/>
          <p:cNvGrpSpPr/>
          <p:nvPr/>
        </p:nvGrpSpPr>
        <p:grpSpPr>
          <a:xfrm>
            <a:off x="9530973" y="4889240"/>
            <a:ext cx="1082845" cy="653714"/>
            <a:chOff x="-1" y="-1"/>
            <a:chExt cx="1082844" cy="653713"/>
          </a:xfrm>
        </p:grpSpPr>
        <p:sp>
          <p:nvSpPr>
            <p:cNvPr id="259" name="Rectangle"/>
            <p:cNvSpPr/>
            <p:nvPr/>
          </p:nvSpPr>
          <p:spPr>
            <a:xfrm>
              <a:off x="-1" y="-1"/>
              <a:ext cx="1082844" cy="65371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0" name="$$50M -100M*"/>
            <p:cNvSpPr txBox="1"/>
            <p:nvPr/>
          </p:nvSpPr>
          <p:spPr>
            <a:xfrm>
              <a:off x="45719" y="18174"/>
              <a:ext cx="9914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$50M -100M*</a:t>
              </a:r>
            </a:p>
          </p:txBody>
        </p:sp>
      </p:grpSp>
      <p:sp>
        <p:nvSpPr>
          <p:cNvPr id="262" name="TextBox 7"/>
          <p:cNvSpPr txBox="1"/>
          <p:nvPr/>
        </p:nvSpPr>
        <p:spPr>
          <a:xfrm>
            <a:off x="10050347" y="5810896"/>
            <a:ext cx="931778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*estimates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609600" y="938038"/>
            <a:ext cx="10069902" cy="446073"/>
          </a:xfrm>
          <a:prstGeom prst="rect">
            <a:avLst/>
          </a:prstGeom>
        </p:spPr>
        <p:txBody>
          <a:bodyPr/>
          <a:lstStyle/>
          <a:p>
            <a:pPr defTabSz="603504">
              <a:defRPr sz="2376" b="1"/>
            </a:pPr>
            <a:r>
              <a:t>100% Connectivity: &gt;$1B Funding Enables BB Buildout </a:t>
            </a:r>
            <a:r>
              <a:rPr sz="1650" b="0"/>
              <a:t>(continued)</a:t>
            </a:r>
          </a:p>
        </p:txBody>
      </p:sp>
      <p:grpSp>
        <p:nvGrpSpPr>
          <p:cNvPr id="289" name="Content Placeholder 3"/>
          <p:cNvGrpSpPr/>
          <p:nvPr/>
        </p:nvGrpSpPr>
        <p:grpSpPr>
          <a:xfrm>
            <a:off x="1407211" y="1677821"/>
            <a:ext cx="9154051" cy="4633604"/>
            <a:chOff x="-2" y="0"/>
            <a:chExt cx="9154051" cy="4633604"/>
          </a:xfrm>
        </p:grpSpPr>
        <p:grpSp>
          <p:nvGrpSpPr>
            <p:cNvPr id="267" name="Group"/>
            <p:cNvGrpSpPr/>
            <p:nvPr/>
          </p:nvGrpSpPr>
          <p:grpSpPr>
            <a:xfrm>
              <a:off x="-2" y="0"/>
              <a:ext cx="887708" cy="1268151"/>
              <a:chOff x="-1" y="0"/>
              <a:chExt cx="887706" cy="1268150"/>
            </a:xfrm>
          </p:grpSpPr>
          <p:sp>
            <p:nvSpPr>
              <p:cNvPr id="265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6" name="Connect NM Council"/>
              <p:cNvSpPr txBox="1"/>
              <p:nvPr/>
            </p:nvSpPr>
            <p:spPr>
              <a:xfrm>
                <a:off x="0" y="459787"/>
                <a:ext cx="887705" cy="3485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Connect NM Council</a:t>
                </a:r>
              </a:p>
            </p:txBody>
          </p:sp>
        </p:grpSp>
        <p:grpSp>
          <p:nvGrpSpPr>
            <p:cNvPr id="270" name="Group"/>
            <p:cNvGrpSpPr/>
            <p:nvPr/>
          </p:nvGrpSpPr>
          <p:grpSpPr>
            <a:xfrm>
              <a:off x="887702" y="0"/>
              <a:ext cx="8266345" cy="824299"/>
              <a:chOff x="-1" y="0"/>
              <a:chExt cx="8266343" cy="824298"/>
            </a:xfrm>
          </p:grpSpPr>
          <p:sp>
            <p:nvSpPr>
              <p:cNvPr id="268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69" name="Council members appointed, Interim Chair Selected and Established Six Working Groups…"/>
              <p:cNvSpPr txBox="1"/>
              <p:nvPr/>
            </p:nvSpPr>
            <p:spPr>
              <a:xfrm>
                <a:off x="77724" y="36194"/>
                <a:ext cx="8148381" cy="7519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Council members appointed, Interim Chair Selected and Established Six Working Groups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Allocated $</a:t>
                </a:r>
                <a:r>
                  <a:rPr lang="en-US"/>
                  <a:t>100M</a:t>
                </a:r>
                <a:r>
                  <a:t> by Legislature for MM and Last Mile deployment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Rulemaking in process; ECD Feb 2023</a:t>
                </a:r>
                <a:r>
                  <a:rPr lang="en-US"/>
                  <a:t> </a:t>
                </a:r>
                <a:endParaRPr/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Award Grants 2023+</a:t>
                </a:r>
              </a:p>
            </p:txBody>
          </p:sp>
        </p:grpSp>
        <p:grpSp>
          <p:nvGrpSpPr>
            <p:cNvPr id="273" name="Group"/>
            <p:cNvGrpSpPr/>
            <p:nvPr/>
          </p:nvGrpSpPr>
          <p:grpSpPr>
            <a:xfrm>
              <a:off x="-2" y="1121818"/>
              <a:ext cx="887708" cy="1268151"/>
              <a:chOff x="-1" y="0"/>
              <a:chExt cx="887706" cy="1268150"/>
            </a:xfrm>
          </p:grpSpPr>
          <p:sp>
            <p:nvSpPr>
              <p:cNvPr id="271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72" name="ARPA"/>
              <p:cNvSpPr txBox="1"/>
              <p:nvPr/>
            </p:nvSpPr>
            <p:spPr>
              <a:xfrm>
                <a:off x="0" y="411781"/>
                <a:ext cx="887705" cy="44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ARPA</a:t>
                </a:r>
              </a:p>
            </p:txBody>
          </p:sp>
        </p:grpSp>
        <p:grpSp>
          <p:nvGrpSpPr>
            <p:cNvPr id="276" name="Group"/>
            <p:cNvGrpSpPr/>
            <p:nvPr/>
          </p:nvGrpSpPr>
          <p:grpSpPr>
            <a:xfrm>
              <a:off x="887704" y="1121818"/>
              <a:ext cx="8266345" cy="824733"/>
              <a:chOff x="0" y="0"/>
              <a:chExt cx="8266343" cy="824731"/>
            </a:xfrm>
          </p:grpSpPr>
          <p:sp>
            <p:nvSpPr>
              <p:cNvPr id="274" name="Shape"/>
              <p:cNvSpPr/>
              <p:nvPr/>
            </p:nvSpPr>
            <p:spPr>
              <a:xfrm rot="5400000">
                <a:off x="3720806" y="-3720806"/>
                <a:ext cx="824731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75" name="Developed Pilot Grant Program, application and scoring criteria…"/>
              <p:cNvSpPr txBox="1"/>
              <p:nvPr/>
            </p:nvSpPr>
            <p:spPr>
              <a:xfrm>
                <a:off x="77723" y="11171"/>
                <a:ext cx="8148361" cy="8023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 Developed Pilot Grant Program, application and scoring criteria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 Announced Notice of Funding  for </a:t>
                </a:r>
                <a:r>
                  <a:rPr u="sng"/>
                  <a:t>Week of August 8</a:t>
                </a:r>
                <a:r>
                  <a:t>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 Awarded Round 1 of grants in Nov, 2022 $37M to 5 applicants; Round 2 scoring in process;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 Implement Middle Mile/Last Mile 2022+</a:t>
                </a:r>
              </a:p>
            </p:txBody>
          </p:sp>
        </p:grpSp>
        <p:grpSp>
          <p:nvGrpSpPr>
            <p:cNvPr id="279" name="Group"/>
            <p:cNvGrpSpPr/>
            <p:nvPr/>
          </p:nvGrpSpPr>
          <p:grpSpPr>
            <a:xfrm>
              <a:off x="-2" y="2243635"/>
              <a:ext cx="887708" cy="1268151"/>
              <a:chOff x="-1" y="0"/>
              <a:chExt cx="887706" cy="1268150"/>
            </a:xfrm>
          </p:grpSpPr>
          <p:sp>
            <p:nvSpPr>
              <p:cNvPr id="277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78" name="Tribal Connect Fund"/>
              <p:cNvSpPr txBox="1"/>
              <p:nvPr/>
            </p:nvSpPr>
            <p:spPr>
              <a:xfrm>
                <a:off x="0" y="251263"/>
                <a:ext cx="887705" cy="765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Tribal Connect Fund </a:t>
                </a:r>
              </a:p>
            </p:txBody>
          </p:sp>
        </p:grpSp>
        <p:grpSp>
          <p:nvGrpSpPr>
            <p:cNvPr id="282" name="Group"/>
            <p:cNvGrpSpPr/>
            <p:nvPr/>
          </p:nvGrpSpPr>
          <p:grpSpPr>
            <a:xfrm>
              <a:off x="887702" y="2243636"/>
              <a:ext cx="8266345" cy="824299"/>
              <a:chOff x="-1" y="0"/>
              <a:chExt cx="8266343" cy="824298"/>
            </a:xfrm>
          </p:grpSpPr>
          <p:sp>
            <p:nvSpPr>
              <p:cNvPr id="280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81" name="Announcement of Round 1 August 11 $164M – 8 applications awarded…"/>
              <p:cNvSpPr txBox="1"/>
              <p:nvPr/>
            </p:nvSpPr>
            <p:spPr>
              <a:xfrm>
                <a:off x="77724" y="129506"/>
                <a:ext cx="8148381" cy="565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Announcement of Round 1 </a:t>
                </a:r>
                <a:r>
                  <a:rPr u="sng"/>
                  <a:t>August 11</a:t>
                </a:r>
                <a:r>
                  <a:t> $164M – </a:t>
                </a:r>
                <a:r>
                  <a:rPr lang="en-US"/>
                  <a:t>10</a:t>
                </a:r>
                <a:r>
                  <a:t> applications awarded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Round 2 – Spring</a:t>
                </a:r>
                <a:r>
                  <a:rPr lang="en-US"/>
                  <a:t>/Summer</a:t>
                </a:r>
                <a:r>
                  <a:t> 2023</a:t>
                </a:r>
                <a:endParaRPr>
                  <a:solidFill>
                    <a:srgbClr val="FF0000"/>
                  </a:solidFill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Implementation 2023+</a:t>
                </a:r>
                <a:r>
                  <a:rPr lang="en-US"/>
                  <a:t> </a:t>
                </a:r>
                <a:endParaRPr/>
              </a:p>
            </p:txBody>
          </p:sp>
        </p:grpSp>
        <p:grpSp>
          <p:nvGrpSpPr>
            <p:cNvPr id="285" name="Group"/>
            <p:cNvGrpSpPr/>
            <p:nvPr/>
          </p:nvGrpSpPr>
          <p:grpSpPr>
            <a:xfrm>
              <a:off x="-2" y="3365453"/>
              <a:ext cx="887708" cy="1268151"/>
              <a:chOff x="-1" y="0"/>
              <a:chExt cx="887706" cy="1268150"/>
            </a:xfrm>
          </p:grpSpPr>
          <p:sp>
            <p:nvSpPr>
              <p:cNvPr id="283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84" name="USDA Funds"/>
              <p:cNvSpPr txBox="1"/>
              <p:nvPr/>
            </p:nvSpPr>
            <p:spPr>
              <a:xfrm>
                <a:off x="0" y="331522"/>
                <a:ext cx="887705" cy="605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USDA Funds</a:t>
                </a:r>
              </a:p>
            </p:txBody>
          </p:sp>
        </p:grpSp>
        <p:grpSp>
          <p:nvGrpSpPr>
            <p:cNvPr id="288" name="Group"/>
            <p:cNvGrpSpPr/>
            <p:nvPr/>
          </p:nvGrpSpPr>
          <p:grpSpPr>
            <a:xfrm>
              <a:off x="887702" y="3418786"/>
              <a:ext cx="8266345" cy="824299"/>
              <a:chOff x="-1" y="0"/>
              <a:chExt cx="8266343" cy="824298"/>
            </a:xfrm>
          </p:grpSpPr>
          <p:sp>
            <p:nvSpPr>
              <p:cNvPr id="286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87" name="Six NM Awardees announced for loans and grants…"/>
              <p:cNvSpPr txBox="1"/>
              <p:nvPr/>
            </p:nvSpPr>
            <p:spPr>
              <a:xfrm>
                <a:off x="77724" y="209836"/>
                <a:ext cx="8148381" cy="404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Six NM Awardees announced for loans and grants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Implementation 2022+ </a:t>
                </a:r>
              </a:p>
            </p:txBody>
          </p:sp>
        </p:grpSp>
      </p:grpSp>
      <p:grpSp>
        <p:nvGrpSpPr>
          <p:cNvPr id="292" name="Rectangle 2"/>
          <p:cNvGrpSpPr/>
          <p:nvPr/>
        </p:nvGrpSpPr>
        <p:grpSpPr>
          <a:xfrm>
            <a:off x="9116591" y="1926723"/>
            <a:ext cx="1128422" cy="577394"/>
            <a:chOff x="-1" y="-1"/>
            <a:chExt cx="1128421" cy="577393"/>
          </a:xfrm>
        </p:grpSpPr>
        <p:sp>
          <p:nvSpPr>
            <p:cNvPr id="290" name="Rectangle"/>
            <p:cNvSpPr/>
            <p:nvPr/>
          </p:nvSpPr>
          <p:spPr>
            <a:xfrm>
              <a:off x="-1" y="-1"/>
              <a:ext cx="1128421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" name="$$70M*"/>
            <p:cNvSpPr txBox="1"/>
            <p:nvPr/>
          </p:nvSpPr>
          <p:spPr>
            <a:xfrm>
              <a:off x="45719" y="104031"/>
              <a:ext cx="103698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</a:t>
              </a:r>
              <a:r>
                <a:rPr lang="en-US">
                  <a:solidFill>
                    <a:srgbClr val="000000"/>
                  </a:solidFill>
                </a:rPr>
                <a:t>100M</a:t>
              </a:r>
              <a:r>
                <a:rPr>
                  <a:solidFill>
                    <a:srgbClr val="000000"/>
                  </a:solidFill>
                </a:rPr>
                <a:t>*</a:t>
              </a:r>
            </a:p>
          </p:txBody>
        </p:sp>
      </p:grpSp>
      <p:grpSp>
        <p:nvGrpSpPr>
          <p:cNvPr id="295" name="Rectangle 4"/>
          <p:cNvGrpSpPr/>
          <p:nvPr/>
        </p:nvGrpSpPr>
        <p:grpSpPr>
          <a:xfrm>
            <a:off x="9239542" y="3140085"/>
            <a:ext cx="1128422" cy="404833"/>
            <a:chOff x="-1" y="-1"/>
            <a:chExt cx="1128421" cy="404832"/>
          </a:xfrm>
        </p:grpSpPr>
        <p:sp>
          <p:nvSpPr>
            <p:cNvPr id="293" name="Rectangle"/>
            <p:cNvSpPr/>
            <p:nvPr/>
          </p:nvSpPr>
          <p:spPr>
            <a:xfrm>
              <a:off x="-1" y="-1"/>
              <a:ext cx="1128421" cy="404832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4" name="$$123M*"/>
            <p:cNvSpPr txBox="1"/>
            <p:nvPr/>
          </p:nvSpPr>
          <p:spPr>
            <a:xfrm>
              <a:off x="45719" y="27084"/>
              <a:ext cx="103698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$123M*</a:t>
              </a:r>
            </a:p>
          </p:txBody>
        </p:sp>
      </p:grpSp>
      <p:grpSp>
        <p:nvGrpSpPr>
          <p:cNvPr id="298" name="Rectangle 5"/>
          <p:cNvGrpSpPr/>
          <p:nvPr/>
        </p:nvGrpSpPr>
        <p:grpSpPr>
          <a:xfrm>
            <a:off x="9239542" y="4173808"/>
            <a:ext cx="1128422" cy="577394"/>
            <a:chOff x="-1" y="-1"/>
            <a:chExt cx="1128421" cy="577393"/>
          </a:xfrm>
        </p:grpSpPr>
        <p:sp>
          <p:nvSpPr>
            <p:cNvPr id="296" name="Rectangle"/>
            <p:cNvSpPr/>
            <p:nvPr/>
          </p:nvSpPr>
          <p:spPr>
            <a:xfrm>
              <a:off x="-1" y="-1"/>
              <a:ext cx="1128421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7" name="$$200M*"/>
            <p:cNvSpPr txBox="1"/>
            <p:nvPr/>
          </p:nvSpPr>
          <p:spPr>
            <a:xfrm>
              <a:off x="45719" y="113364"/>
              <a:ext cx="103698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$200M*</a:t>
              </a:r>
            </a:p>
          </p:txBody>
        </p:sp>
      </p:grpSp>
      <p:grpSp>
        <p:nvGrpSpPr>
          <p:cNvPr id="301" name="Rectangle 6"/>
          <p:cNvGrpSpPr/>
          <p:nvPr/>
        </p:nvGrpSpPr>
        <p:grpSpPr>
          <a:xfrm>
            <a:off x="9314846" y="5338901"/>
            <a:ext cx="977812" cy="577394"/>
            <a:chOff x="0" y="-1"/>
            <a:chExt cx="977810" cy="577393"/>
          </a:xfrm>
        </p:grpSpPr>
        <p:sp>
          <p:nvSpPr>
            <p:cNvPr id="299" name="Rectangle"/>
            <p:cNvSpPr/>
            <p:nvPr/>
          </p:nvSpPr>
          <p:spPr>
            <a:xfrm>
              <a:off x="0" y="-1"/>
              <a:ext cx="977810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0" name="$$57M*"/>
            <p:cNvSpPr txBox="1"/>
            <p:nvPr/>
          </p:nvSpPr>
          <p:spPr>
            <a:xfrm>
              <a:off x="45720" y="113364"/>
              <a:ext cx="88637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$</a:t>
              </a:r>
              <a:r>
                <a:rPr>
                  <a:solidFill>
                    <a:srgbClr val="000000"/>
                  </a:solidFill>
                </a:rPr>
                <a:t>$57M*</a:t>
              </a:r>
            </a:p>
          </p:txBody>
        </p:sp>
      </p:grpSp>
      <p:sp>
        <p:nvSpPr>
          <p:cNvPr id="302" name="TextBox 7"/>
          <p:cNvSpPr txBox="1"/>
          <p:nvPr/>
        </p:nvSpPr>
        <p:spPr>
          <a:xfrm>
            <a:off x="9726521" y="6079907"/>
            <a:ext cx="931778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*estimates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xfrm>
            <a:off x="609600" y="498649"/>
            <a:ext cx="11582858" cy="1428940"/>
          </a:xfrm>
          <a:prstGeom prst="rect">
            <a:avLst/>
          </a:prstGeom>
        </p:spPr>
        <p:txBody>
          <a:bodyPr>
            <a:noAutofit/>
          </a:bodyPr>
          <a:lstStyle>
            <a:lvl1pPr defTabSz="365760">
              <a:defRPr sz="3200"/>
            </a:lvl1pPr>
          </a:lstStyle>
          <a:p>
            <a:r>
              <a:rPr lang="en-US" sz="8800">
                <a:latin typeface="Century Gothic"/>
              </a:rPr>
              <a:t>Discussion on </a:t>
            </a:r>
            <a:br>
              <a:rPr lang="en-US" sz="8800">
                <a:latin typeface="Century Gothic"/>
              </a:rPr>
            </a:br>
            <a:r>
              <a:rPr lang="en-US" sz="8800">
                <a:latin typeface="Century Gothic"/>
              </a:rPr>
              <a:t>Digital Equity (DE)</a:t>
            </a:r>
            <a:endParaRPr sz="8800">
              <a:latin typeface="Century Gothic" panose="020B0502020202020204" pitchFamily="34" charset="0"/>
            </a:endParaRPr>
          </a:p>
        </p:txBody>
      </p:sp>
      <p:sp>
        <p:nvSpPr>
          <p:cNvPr id="3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2715714"/>
            <a:ext cx="10972801" cy="3417126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>
            <a:lvl1pPr marL="457200" indent="-457200">
              <a:buSzPct val="100000"/>
              <a:buFont typeface="Arial"/>
              <a:buChar char="•"/>
              <a:defRPr sz="4000"/>
            </a:lvl1pPr>
          </a:lstStyle>
          <a:p>
            <a:r>
              <a:rPr lang="en-US" sz="2800">
                <a:latin typeface="Hallo sans BLACK"/>
              </a:rPr>
              <a:t>What kinds of challenges/obstacles have you experienced accessing and having effective usage of affordable highspeed internet? </a:t>
            </a:r>
          </a:p>
          <a:p>
            <a:r>
              <a:rPr lang="en-US" sz="2800">
                <a:latin typeface="Hallo sans BLACK"/>
                <a:cs typeface="Arial"/>
              </a:rPr>
              <a:t>Which institutions and organizations are already engaged in DE programs? What are the programs? </a:t>
            </a:r>
          </a:p>
          <a:p>
            <a:r>
              <a:rPr lang="en-US" sz="2800">
                <a:latin typeface="Arial"/>
                <a:cs typeface="Arial"/>
              </a:rPr>
              <a:t>Are there strategies for engaging more community members in DE that you can share?</a:t>
            </a:r>
          </a:p>
          <a:p>
            <a:endParaRPr lang="en-US" sz="2800">
              <a:latin typeface="Hallo sans BLACK"/>
              <a:cs typeface="Arial"/>
            </a:endParaRPr>
          </a:p>
          <a:p>
            <a:pPr marL="0" indent="0">
              <a:buNone/>
            </a:pPr>
            <a:endParaRPr lang="en-US" sz="2800">
              <a:latin typeface="Hallo sans BLACK"/>
              <a:cs typeface="Arial"/>
            </a:endParaRPr>
          </a:p>
          <a:p>
            <a:endParaRPr lang="en-US" sz="2800"/>
          </a:p>
        </p:txBody>
      </p:sp>
      <p:sp>
        <p:nvSpPr>
          <p:cNvPr id="306" name="Rectangle: Rounded Corners 3"/>
          <p:cNvSpPr/>
          <p:nvPr/>
        </p:nvSpPr>
        <p:spPr>
          <a:xfrm>
            <a:off x="713294" y="2394407"/>
            <a:ext cx="5536677" cy="13057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>
            <a:spLocks noGrp="1"/>
          </p:cNvSpPr>
          <p:nvPr>
            <p:ph type="title"/>
          </p:nvPr>
        </p:nvSpPr>
        <p:spPr>
          <a:xfrm>
            <a:off x="589994" y="415656"/>
            <a:ext cx="10069902" cy="85854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30936">
              <a:defRPr sz="2760"/>
            </a:pPr>
            <a:r>
              <a:rPr sz="3600"/>
              <a:t>LEVERAGE THE AFFORDABLE </a:t>
            </a:r>
            <a:br>
              <a:rPr sz="3600"/>
            </a:br>
            <a:r>
              <a:rPr sz="3600"/>
              <a:t>CONNECTIVITY PROGRAM</a:t>
            </a:r>
          </a:p>
        </p:txBody>
      </p:sp>
      <p:sp>
        <p:nvSpPr>
          <p:cNvPr id="3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687396"/>
            <a:ext cx="10972800" cy="4600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SzPct val="100000"/>
              <a:buFont typeface="Arial"/>
              <a:buChar char="•"/>
            </a:pPr>
            <a:r>
              <a:t>FCC subsidy program helps household better afford internet service and devices</a:t>
            </a:r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Up to $30 per month subsidy for internet service</a:t>
            </a:r>
            <a:endParaRPr sz="24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Up to $75 per month subsidy for internet if enrolled in certain Tribal support programs</a:t>
            </a:r>
            <a:endParaRPr sz="24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One-time discount up to $100 for a device</a:t>
            </a:r>
            <a:endParaRPr sz="240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t>Many low-cost service plans can be entirely subsidized by ACP enrollment</a:t>
            </a:r>
            <a:endParaRPr sz="240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Eligibility determined by household income and federal assistance programs*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Partner outreach to eligible households and application support can help increase enrollment</a:t>
            </a:r>
          </a:p>
        </p:txBody>
      </p:sp>
      <p:sp>
        <p:nvSpPr>
          <p:cNvPr id="326" name="Rectangle: Rounded Corners 3"/>
          <p:cNvSpPr/>
          <p:nvPr/>
        </p:nvSpPr>
        <p:spPr>
          <a:xfrm>
            <a:off x="609600" y="1361747"/>
            <a:ext cx="10030691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27" name="TextBox 4"/>
          <p:cNvSpPr txBox="1"/>
          <p:nvPr/>
        </p:nvSpPr>
        <p:spPr>
          <a:xfrm>
            <a:off x="635714" y="6188426"/>
            <a:ext cx="357059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/>
            </a:pPr>
            <a:r>
              <a:t>*To apply for ACP, see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https://www.affordableconnectivity.gov/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 anchor="t">
            <a:normAutofit/>
          </a:bodyPr>
          <a:lstStyle>
            <a:lvl1pPr>
              <a:defRPr sz="6600"/>
            </a:lvl1pPr>
          </a:lstStyle>
          <a:p>
            <a:r>
              <a:rPr lang="en-US" sz="4400"/>
              <a:t>The Affordable Connectivity Program</a:t>
            </a:r>
            <a:endParaRPr lang="en-US"/>
          </a:p>
          <a:p>
            <a:r>
              <a:rPr lang="en-US" sz="3600" i="1"/>
              <a:t>an essential resource</a:t>
            </a:r>
          </a:p>
          <a:p>
            <a:endParaRPr lang="en-US" sz="3600" i="1"/>
          </a:p>
          <a:p>
            <a:pPr lvl="1">
              <a:buFont typeface="Arial"/>
              <a:buChar char="•"/>
            </a:pPr>
            <a:r>
              <a:rPr lang="en-US" sz="2400" i="1"/>
              <a:t>Overview</a:t>
            </a:r>
          </a:p>
          <a:p>
            <a:pPr lvl="1">
              <a:buFont typeface="Arial"/>
              <a:buChar char="•"/>
            </a:pPr>
            <a:r>
              <a:rPr lang="en-US" sz="2400" i="1"/>
              <a:t>How to enroll</a:t>
            </a:r>
          </a:p>
          <a:p>
            <a:pPr lvl="1">
              <a:buFont typeface="Arial"/>
              <a:buChar char="•"/>
            </a:pPr>
            <a:r>
              <a:rPr lang="en-US" sz="2400" i="1"/>
              <a:t>Outreach Strategies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1"/>
          <p:cNvSpPr txBox="1">
            <a:spLocks noGrp="1"/>
          </p:cNvSpPr>
          <p:nvPr>
            <p:ph type="title"/>
          </p:nvPr>
        </p:nvSpPr>
        <p:spPr>
          <a:xfrm>
            <a:off x="609600" y="713656"/>
            <a:ext cx="10069902" cy="244899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Taking Action On Connectivity In Your Community</a:t>
            </a:r>
          </a:p>
        </p:txBody>
      </p:sp>
      <p:sp>
        <p:nvSpPr>
          <p:cNvPr id="30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32816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 i="1"/>
            </a:lvl1pPr>
          </a:lstStyle>
          <a:p>
            <a:r>
              <a:t>Next steps for your community</a:t>
            </a:r>
            <a:r>
              <a:rPr lang="en-US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Signup for mailing list at </a:t>
            </a:r>
            <a:r>
              <a:rPr lang="en-US">
                <a:hlinkClick r:id="rId2"/>
              </a:rPr>
              <a:t>https://connect.nm.gov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Follow the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May 4 ABQNOG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State-wide convening May 24 at Buffalo Thunder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13 Webinars over 6 weeks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Let’s get Going Bootcamps June 28 and June 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Affordability Connectivity </a:t>
            </a:r>
            <a:r>
              <a:rPr lang="en-US" err="1"/>
              <a:t>pgm</a:t>
            </a:r>
            <a:r>
              <a:rPr lang="en-US"/>
              <a:t> Sign-ups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Form MOUs- Example County and local ISPs to create a connect the county plan</a:t>
            </a:r>
            <a:endParaRPr/>
          </a:p>
        </p:txBody>
      </p:sp>
      <p:sp>
        <p:nvSpPr>
          <p:cNvPr id="310" name="Rectangle: Rounded Corners 3"/>
          <p:cNvSpPr/>
          <p:nvPr/>
        </p:nvSpPr>
        <p:spPr>
          <a:xfrm>
            <a:off x="657296" y="2723047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AC9B8-CC4E-FA1E-1536-65A4085CA8DA}"/>
              </a:ext>
            </a:extLst>
          </p:cNvPr>
          <p:cNvSpPr/>
          <p:nvPr/>
        </p:nvSpPr>
        <p:spPr>
          <a:xfrm>
            <a:off x="0" y="514462"/>
            <a:ext cx="10466773" cy="2732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1">
                <a:lumOff val="44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F3B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700D-B848-235E-AFAE-CC76E90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9"/>
            <a:ext cx="10069902" cy="2732121"/>
          </a:xfrm>
        </p:spPr>
        <p:txBody>
          <a:bodyPr>
            <a:normAutofit/>
          </a:bodyPr>
          <a:lstStyle/>
          <a:p>
            <a:r>
              <a:rPr lang="en-US" sz="6600"/>
              <a:t>Assist OBAE by completing surveys!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4D41-AD69-82F6-AB3F-248DD5FC3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375" y="3611417"/>
            <a:ext cx="10972800" cy="2549704"/>
          </a:xfrm>
        </p:spPr>
        <p:txBody>
          <a:bodyPr/>
          <a:lstStyle/>
          <a:p>
            <a:r>
              <a:rPr lang="en-US"/>
              <a:t>By filling out the following surveys, you can help New Mexico in its data collection efforts. Complete relevant surveys and tell us about digital equity programs, infrastructure, workforce development, and more. 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12C3A1D-FB4D-9BEF-8EA5-F3FCA963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50" y="4565677"/>
            <a:ext cx="1607175" cy="15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871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25"/>
          <p:cNvSpPr/>
          <p:nvPr/>
        </p:nvSpPr>
        <p:spPr>
          <a:xfrm>
            <a:off x="7799388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3" name="Rectangle 24"/>
          <p:cNvSpPr/>
          <p:nvPr/>
        </p:nvSpPr>
        <p:spPr>
          <a:xfrm>
            <a:off x="4184696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4" name="Rectangle 21"/>
          <p:cNvSpPr/>
          <p:nvPr/>
        </p:nvSpPr>
        <p:spPr>
          <a:xfrm>
            <a:off x="578436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593461" y="431327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3776">
              <a:defRPr sz="2376"/>
            </a:lvl1pPr>
          </a:lstStyle>
          <a:p>
            <a:r>
              <a:rPr sz="2800"/>
              <a:t>Stakeholder Surveys</a:t>
            </a:r>
          </a:p>
        </p:txBody>
      </p:sp>
      <p:sp>
        <p:nvSpPr>
          <p:cNvPr id="336" name="TextBox 4"/>
          <p:cNvSpPr txBox="1"/>
          <p:nvPr/>
        </p:nvSpPr>
        <p:spPr>
          <a:xfrm>
            <a:off x="7826758" y="2621987"/>
            <a:ext cx="172243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Digital Equity Program Inventory</a:t>
            </a:r>
          </a:p>
        </p:txBody>
      </p:sp>
      <p:sp>
        <p:nvSpPr>
          <p:cNvPr id="337" name="TextBox 5"/>
          <p:cNvSpPr txBox="1"/>
          <p:nvPr/>
        </p:nvSpPr>
        <p:spPr>
          <a:xfrm>
            <a:off x="9640636" y="2621987"/>
            <a:ext cx="183274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Barriers &amp; Obstacles for Covered Populations</a:t>
            </a:r>
          </a:p>
        </p:txBody>
      </p:sp>
      <p:sp>
        <p:nvSpPr>
          <p:cNvPr id="338" name="TextBox 6"/>
          <p:cNvSpPr txBox="1"/>
          <p:nvPr/>
        </p:nvSpPr>
        <p:spPr>
          <a:xfrm>
            <a:off x="2490102" y="2621988"/>
            <a:ext cx="169211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Community Anchor Connectivity</a:t>
            </a:r>
          </a:p>
        </p:txBody>
      </p:sp>
      <p:sp>
        <p:nvSpPr>
          <p:cNvPr id="339" name="TextBox 7"/>
          <p:cNvSpPr txBox="1"/>
          <p:nvPr/>
        </p:nvSpPr>
        <p:spPr>
          <a:xfrm>
            <a:off x="680545" y="2628769"/>
            <a:ext cx="1718118" cy="111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State &amp; Local Government Asset Inventory </a:t>
            </a:r>
          </a:p>
        </p:txBody>
      </p:sp>
      <p:sp>
        <p:nvSpPr>
          <p:cNvPr id="340" name="TextBox 8"/>
          <p:cNvSpPr txBox="1"/>
          <p:nvPr/>
        </p:nvSpPr>
        <p:spPr>
          <a:xfrm>
            <a:off x="4298370" y="2632055"/>
            <a:ext cx="169339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ISP Workforce Preparedness</a:t>
            </a:r>
          </a:p>
        </p:txBody>
      </p:sp>
      <p:sp>
        <p:nvSpPr>
          <p:cNvPr id="341" name="TextBox 9"/>
          <p:cNvSpPr txBox="1"/>
          <p:nvPr/>
        </p:nvSpPr>
        <p:spPr>
          <a:xfrm>
            <a:off x="6091850" y="2621988"/>
            <a:ext cx="1628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Workforce Programs Inventory</a:t>
            </a:r>
          </a:p>
        </p:txBody>
      </p:sp>
      <p:sp>
        <p:nvSpPr>
          <p:cNvPr id="342" name="TextBox 10"/>
          <p:cNvSpPr txBox="1"/>
          <p:nvPr/>
        </p:nvSpPr>
        <p:spPr>
          <a:xfrm>
            <a:off x="757246" y="3791498"/>
            <a:ext cx="1579482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Infrastructure-related assets that may help facilitate or reduce the cost of broadband deployment in the state</a:t>
            </a:r>
          </a:p>
        </p:txBody>
      </p:sp>
      <p:sp>
        <p:nvSpPr>
          <p:cNvPr id="343" name="TextBox 11"/>
          <p:cNvSpPr txBox="1"/>
          <p:nvPr/>
        </p:nvSpPr>
        <p:spPr>
          <a:xfrm>
            <a:off x="7946793" y="3791498"/>
            <a:ext cx="164812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Program details, planned program types &amp; areas of focus, broadband impacts on programmatic outcomes</a:t>
            </a:r>
          </a:p>
        </p:txBody>
      </p:sp>
      <p:sp>
        <p:nvSpPr>
          <p:cNvPr id="344" name="TextBox 12"/>
          <p:cNvSpPr txBox="1"/>
          <p:nvPr/>
        </p:nvSpPr>
        <p:spPr>
          <a:xfrm>
            <a:off x="2597083" y="3791498"/>
            <a:ext cx="158000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Barriers and obstacles to clients, facility access, criticality of internet to mission and program capacity</a:t>
            </a:r>
          </a:p>
        </p:txBody>
      </p:sp>
      <p:sp>
        <p:nvSpPr>
          <p:cNvPr id="345" name="TextBox 13"/>
          <p:cNvSpPr txBox="1"/>
          <p:nvPr/>
        </p:nvSpPr>
        <p:spPr>
          <a:xfrm>
            <a:off x="4313221" y="3791498"/>
            <a:ext cx="168414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Sources for hiring, workforce programs, ACP, internet skills and adoption, collaboration in community, deployment approaches, </a:t>
            </a:r>
          </a:p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disaster recovery plans   </a:t>
            </a:r>
          </a:p>
        </p:txBody>
      </p:sp>
      <p:sp>
        <p:nvSpPr>
          <p:cNvPr id="346" name="TextBox 14"/>
          <p:cNvSpPr txBox="1"/>
          <p:nvPr/>
        </p:nvSpPr>
        <p:spPr>
          <a:xfrm>
            <a:off x="6194642" y="3791498"/>
            <a:ext cx="157148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Workforce programs profile, barriers to developing </a:t>
            </a:r>
          </a:p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diverse &amp; skilled workforce, ISP workforce-related questions   </a:t>
            </a:r>
          </a:p>
        </p:txBody>
      </p:sp>
      <p:sp>
        <p:nvSpPr>
          <p:cNvPr id="347" name="TextBox 15"/>
          <p:cNvSpPr txBox="1"/>
          <p:nvPr/>
        </p:nvSpPr>
        <p:spPr>
          <a:xfrm>
            <a:off x="9803496" y="3791498"/>
            <a:ext cx="152620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Internet, computer &amp; content access, digital skills, data security, barriers &amp; obstacles, broadband impacts on programmatic outcomes</a:t>
            </a:r>
          </a:p>
        </p:txBody>
      </p:sp>
      <p:pic>
        <p:nvPicPr>
          <p:cNvPr id="348" name="Graphic 16" descr="Graphic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86" y="1732882"/>
            <a:ext cx="796442" cy="79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Graphic 17" descr="Graphic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43" y="1672581"/>
            <a:ext cx="789481" cy="84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23" descr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3" y="1775837"/>
            <a:ext cx="695838" cy="69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Graphic 19" descr="Graphic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578" y="1614204"/>
            <a:ext cx="730299" cy="849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raphic 20" descr="Graphic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819" y="1746887"/>
            <a:ext cx="2518563" cy="75373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Rectangle: Rounded Corners 26"/>
          <p:cNvSpPr/>
          <p:nvPr/>
        </p:nvSpPr>
        <p:spPr>
          <a:xfrm>
            <a:off x="565496" y="952980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8360C889-7C71-6E7F-C290-32368ACA3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53" y="4614"/>
            <a:ext cx="1607175" cy="15954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>
            <a:spLocks noGrp="1"/>
          </p:cNvSpPr>
          <p:nvPr>
            <p:ph type="title"/>
          </p:nvPr>
        </p:nvSpPr>
        <p:spPr>
          <a:xfrm>
            <a:off x="609600" y="1846949"/>
            <a:ext cx="10069902" cy="446073"/>
          </a:xfrm>
          <a:prstGeom prst="rect">
            <a:avLst/>
          </a:prstGeom>
        </p:spPr>
        <p:txBody>
          <a:bodyPr/>
          <a:lstStyle>
            <a:lvl1pPr defTabSz="402336">
              <a:defRPr sz="2376"/>
            </a:lvl1pPr>
          </a:lstStyle>
          <a:p>
            <a:r>
              <a:t>Contacts</a:t>
            </a:r>
            <a:r>
              <a:rPr lang="en-US"/>
              <a:t> &amp; Online Resources</a:t>
            </a:r>
            <a:endParaRPr/>
          </a:p>
        </p:txBody>
      </p:sp>
      <p:sp>
        <p:nvSpPr>
          <p:cNvPr id="35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755566"/>
            <a:ext cx="10972800" cy="3405557"/>
          </a:xfrm>
          <a:prstGeom prst="rect">
            <a:avLst/>
          </a:prstGeom>
        </p:spPr>
        <p:txBody>
          <a:bodyPr lIns="45718" tIns="45718" rIns="45718" bIns="45718" anchor="t">
            <a:normAutofit fontScale="92500"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400">
                <a:latin typeface="+mj-lt"/>
              </a:rPr>
              <a:t>Website:   </a:t>
            </a:r>
            <a:r>
              <a:rPr lang="en-US" sz="2400">
                <a:latin typeface="+mj-lt"/>
                <a:hlinkClick r:id="rId2"/>
              </a:rPr>
              <a:t>https://connect.nm.gov</a:t>
            </a:r>
            <a:endParaRPr lang="en-US"/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400"/>
              <a:t>Local planning guide:  https://connect.nm.gov/local-planning-guide.html</a:t>
            </a:r>
            <a:endParaRPr lang="en-US" sz="2400">
              <a:latin typeface="+mj-lt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sz="2400">
                <a:latin typeface="+mj-lt"/>
              </a:rPr>
              <a:t>Social Media presence</a:t>
            </a:r>
          </a:p>
          <a:p>
            <a:pPr marL="800100" lvl="2" indent="0">
              <a:buNone/>
            </a:pPr>
            <a:r>
              <a:rPr lang="en-US" sz="2400">
                <a:latin typeface="+mj-lt"/>
              </a:rPr>
              <a:t>LinkedIn:	www</a:t>
            </a:r>
            <a:br>
              <a:rPr lang="en-US" sz="2400">
                <a:latin typeface="+mj-lt"/>
              </a:rPr>
            </a:br>
            <a:r>
              <a:rPr lang="en-US" sz="2400">
                <a:latin typeface="+mj-lt"/>
              </a:rPr>
              <a:t>.linkedin.com/company/new-</a:t>
            </a:r>
            <a:r>
              <a:rPr lang="en-US" sz="2400" err="1">
                <a:latin typeface="+mj-lt"/>
              </a:rPr>
              <a:t>mexico</a:t>
            </a:r>
            <a:r>
              <a:rPr lang="en-US" sz="2400">
                <a:latin typeface="+mj-lt"/>
              </a:rPr>
              <a:t>-office-of-broadband-access-and-expansion</a:t>
            </a:r>
          </a:p>
          <a:p>
            <a:pPr marL="800100" lvl="2" indent="0">
              <a:buNone/>
            </a:pPr>
            <a:r>
              <a:rPr lang="en-US" sz="2400">
                <a:latin typeface="+mj-lt"/>
              </a:rPr>
              <a:t>Facebook:  New Mexico Office of Broadband Access &amp; Expansion</a:t>
            </a:r>
          </a:p>
          <a:p>
            <a:pPr marL="371475" indent="-257175">
              <a:buFont typeface="Symbol" panose="05050102010706020507" pitchFamily="18" charset="2"/>
              <a:buChar char=""/>
            </a:pPr>
            <a:r>
              <a:rPr lang="en-US" sz="2400">
                <a:latin typeface="+mj-lt"/>
              </a:rPr>
              <a:t>Sign up for email, newsletter and press release information:</a:t>
            </a:r>
          </a:p>
          <a:p>
            <a:pPr marL="457200" lvl="1" indent="0">
              <a:buNone/>
            </a:pPr>
            <a:r>
              <a:rPr lang="en-US">
                <a:highlight>
                  <a:srgbClr val="FFFF00"/>
                </a:highlight>
                <a:latin typeface="+mj-lt"/>
                <a:hlinkClick r:id="rId3"/>
              </a:rPr>
              <a:t>https://connect.nm.gov/mailing-list.html</a:t>
            </a:r>
            <a:endParaRPr lang="en-US"/>
          </a:p>
          <a:p>
            <a:pPr marL="457200" lvl="1" indent="0">
              <a:buNone/>
            </a:pPr>
            <a:endParaRPr lang="en-US">
              <a:highlight>
                <a:srgbClr val="FFFF00"/>
              </a:highlight>
              <a:latin typeface="Helvetica"/>
            </a:endParaRPr>
          </a:p>
        </p:txBody>
      </p:sp>
      <p:sp>
        <p:nvSpPr>
          <p:cNvPr id="357" name="Rectangle: Rounded Corners 3"/>
          <p:cNvSpPr/>
          <p:nvPr/>
        </p:nvSpPr>
        <p:spPr>
          <a:xfrm>
            <a:off x="609600" y="2411963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D5A3-AC1A-4799-970D-6F696845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Enabling Legislation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F7494-1105-73F1-4EFF-A673965E9418}"/>
              </a:ext>
            </a:extLst>
          </p:cNvPr>
          <p:cNvSpPr txBox="1"/>
          <p:nvPr/>
        </p:nvSpPr>
        <p:spPr>
          <a:xfrm>
            <a:off x="238632" y="1322362"/>
            <a:ext cx="11124920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Senate Bill 93 and House Bill 10 created the Office of Broadband and the Connect New Mexico Council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The enabling legislation establishes the “Connect New Mexico Fund” and structure for the Council and OBAE to receive funding for grant distributions to build out broadband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Amended in 2023 as HB 262 and SB 452, the updated legislation clarifies the Council’s advisory role for program planning and grant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The legislation requires an annual report to the governor in the form of a Three-year plan and statewide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The legislation further directs that OBAE will provide technical assistance to Tribes and local governments for planning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The enacted law requires OBAE to develop broadband maps, set standards for quality and broadband speeds, and coordinate with local, state and federal agencies</a:t>
            </a:r>
          </a:p>
        </p:txBody>
      </p:sp>
    </p:spTree>
    <p:extLst>
      <p:ext uri="{BB962C8B-B14F-4D97-AF65-F5344CB8AC3E}">
        <p14:creationId xmlns:p14="http://schemas.microsoft.com/office/powerpoint/2010/main" val="4217396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9"/>
            <a:ext cx="10069902" cy="548447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Mission and Vision of Office of Broadband 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C41B4-447B-632D-66FE-571987D36CC9}"/>
              </a:ext>
            </a:extLst>
          </p:cNvPr>
          <p:cNvSpPr txBox="1"/>
          <p:nvPr/>
        </p:nvSpPr>
        <p:spPr>
          <a:xfrm>
            <a:off x="724300" y="1245326"/>
            <a:ext cx="9283415" cy="5371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Mission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Passionate leadership to drive bold, equitable, and inclusive broadband solutions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Achieve bold, affordable broadband solutions for New Mexicans that honor the state’s rich heritage and elevate quality of life for all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Values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Seven values defining OBAE’s people, processes, planning, and programs: 1) bold; 2) honest; 3) curious; 4) innovative; 5) respectful; 6) collaborative; 7) analytically rigorous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Four major goals</a:t>
            </a:r>
            <a:endParaRPr lang="en-US" sz="2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1" algn="l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MS Mincho"/>
                <a:cs typeface="Arial"/>
                <a:sym typeface="Arial"/>
              </a:rPr>
              <a:t>Universal Broadband Availability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MS Mincho"/>
              <a:cs typeface="Arial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MS Mincho"/>
                <a:cs typeface="Arial"/>
                <a:sym typeface="Arial"/>
              </a:rPr>
              <a:t>Broadband Adoption and Meaningful Usage</a:t>
            </a:r>
            <a:r>
              <a:rPr lang="en-US" sz="2000">
                <a:solidFill>
                  <a:srgbClr val="595959"/>
                </a:solidFill>
                <a:latin typeface="Calibri"/>
                <a:ea typeface="MS Mincho"/>
                <a:cs typeface="Arial"/>
                <a:sym typeface="Arial"/>
              </a:rPr>
              <a:t> </a:t>
            </a:r>
            <a:endParaRPr lang="en-US" sz="2000">
              <a:solidFill>
                <a:srgbClr val="595959"/>
              </a:solidFill>
              <a:latin typeface="Cambria"/>
              <a:ea typeface="MS Mincho"/>
              <a:cs typeface="Arial"/>
            </a:endParaRPr>
          </a:p>
          <a:p>
            <a:pPr lvl="1" algn="l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MS Mincho"/>
                <a:cs typeface="Arial"/>
                <a:sym typeface="Arial"/>
              </a:rPr>
              <a:t>Statewide Next Generation Networks</a:t>
            </a:r>
            <a:r>
              <a:rPr lang="en-US" sz="2000">
                <a:solidFill>
                  <a:srgbClr val="595959"/>
                </a:solidFill>
                <a:latin typeface="Calibri"/>
                <a:ea typeface="MS Mincho"/>
                <a:cs typeface="Arial"/>
                <a:sym typeface="Arial"/>
              </a:rPr>
              <a:t> 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 algn="l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Program Stewardship</a:t>
            </a:r>
            <a:endParaRPr lang="en-US" sz="2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lnSpc>
                <a:spcPct val="115000"/>
              </a:lnSpc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595959"/>
                </a:solidFill>
                <a:latin typeface="Arial"/>
                <a:cs typeface="Arial"/>
                <a:sym typeface="Arial"/>
              </a:rPr>
              <a:t>These Goals are foundation of  the 3-yr Plan submitted Jan 01, 2023 that describe strategic priorities, initiatives and actions to accomplish each goal</a:t>
            </a:r>
            <a:endParaRPr lang="en-US" sz="2000" b="1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5913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94" y="445670"/>
            <a:ext cx="10069902" cy="446073"/>
          </a:xfrm>
        </p:spPr>
        <p:txBody>
          <a:bodyPr>
            <a:noAutofit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Accomplishments for 8 months have included all goals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1743"/>
            <a:ext cx="10972800" cy="5366441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800" b="1" u="sng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Goal: Universal Broadband Availability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Federal application deadlines met for IIJA funding: July 11, July 18, Aug 15, Sept 30, Nov 18, Jan 15, Jan 30, March 15, April 30 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Stood up CNMC Pilot grantmaking for federal ARPA funds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Completed rule making for CNMC state grants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Awarded 9 ARPA grants: $35M in Wave 1 and $17M in Wave 2 to help approx. 30 rural communities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Received $5.7M in planning funds from NTIA; Hired CTC for 6 Broadband Plans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Increased connectivity to several Presbyterian health rural health care clinics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Contract for Phase 1 of the SEN in process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Learned Best Practices by attending NTIA and NTTA conferences; state broadband leaders and tribal leaders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9095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0052"/>
            <a:ext cx="10069902" cy="446073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Accomplishments for 8 months have included all goals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058"/>
            <a:ext cx="10972800" cy="4115883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800" b="1" u="sng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Goal: Broadband Adoption and Meaningful Usage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Submitted Data Collection Report on Oct 01, 2022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Community Engagement - over 150 community events; 9 tribal events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Planning several focused engagements to collect correct data for 2023: regional, statewide and tribal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Increased ACP enrollment to 142K+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Attended Digital Equity Conference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2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Technical assistance to several tribes and communities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903648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5" y="405477"/>
            <a:ext cx="10069902" cy="446073"/>
          </a:xfrm>
        </p:spPr>
        <p:txBody>
          <a:bodyPr>
            <a:noAutofit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Accomplishments for 8 months have included all goals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52" y="1395168"/>
            <a:ext cx="10972800" cy="5118754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3000" b="1" u="sng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Goal: Statewide Next Generation Networks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Completed RFI Campaign to ISPs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Worked with Finley Engineering to create a Statewide Middle Mile Plan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Submitted Middle Mile Application Sept 30 to NTIA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Supported other Middle Mile Applications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98% complete Contract for Phase 1 of the SEN in process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Attended NTIA conferences; broadband leaders and tribal leaders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83302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Accomplishments for 8 months have included all goals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2619"/>
            <a:ext cx="10972800" cy="5118754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3300" b="1" u="sng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Goal: Program Stewardship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Submitted 3-year Broadband Strategic Plan on Jan 01, 2023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Staffed the office to the operating budget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Successfully asked LFC for more budget to staff the office to meet our mission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Determined draft org chart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JPA/MOU with PSFA (SB 93 - Section 3H): JPA/MOUs between agencies; SEN is part &amp; parcel of Middle Mile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Completed 9 contracts including RESPEC for mapping support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lang="en-US" sz="26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Helped get 6/7 broadband bills passed so that we can do our work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Coordinating with FCC for accurate maps; submitted in fabric and availability  and met all deadlines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endParaRPr lang="en-US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/>
            </a:pPr>
            <a:endParaRPr lang="en-US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103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al Header">
  <a:themeElements>
    <a:clrScheme name="Teal Header">
      <a:dk1>
        <a:srgbClr val="002F3B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5C7C6"/>
      </a:accent2>
      <a:accent3>
        <a:srgbClr val="FCB613"/>
      </a:accent3>
      <a:accent4>
        <a:srgbClr val="8091A8"/>
      </a:accent4>
      <a:accent5>
        <a:srgbClr val="6E6E6E"/>
      </a:accent5>
      <a:accent6>
        <a:srgbClr val="FF3B3B"/>
      </a:accent6>
      <a:hlink>
        <a:srgbClr val="0000FF"/>
      </a:hlink>
      <a:folHlink>
        <a:srgbClr val="FF00FF"/>
      </a:folHlink>
    </a:clrScheme>
    <a:fontScheme name="Teal Head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Head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al Header">
  <a:themeElements>
    <a:clrScheme name="Custom 36">
      <a:dk1>
        <a:srgbClr val="002F3B"/>
      </a:dk1>
      <a:lt1>
        <a:srgbClr val="FFFFFF"/>
      </a:lt1>
      <a:dk2>
        <a:srgbClr val="3E3E3E"/>
      </a:dk2>
      <a:lt2>
        <a:srgbClr val="002F3B"/>
      </a:lt2>
      <a:accent1>
        <a:srgbClr val="FFFFFF"/>
      </a:accent1>
      <a:accent2>
        <a:srgbClr val="65C7C6"/>
      </a:accent2>
      <a:accent3>
        <a:srgbClr val="FCB613"/>
      </a:accent3>
      <a:accent4>
        <a:srgbClr val="8091A8"/>
      </a:accent4>
      <a:accent5>
        <a:srgbClr val="FFFFFF"/>
      </a:accent5>
      <a:accent6>
        <a:srgbClr val="FF3B3B"/>
      </a:accent6>
      <a:hlink>
        <a:srgbClr val="0000FF"/>
      </a:hlink>
      <a:folHlink>
        <a:srgbClr val="FF00FF"/>
      </a:folHlink>
    </a:clrScheme>
    <a:fontScheme name="Custom 1">
      <a:majorFont>
        <a:latin typeface="Hall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al Header">
  <a:themeElements>
    <a:clrScheme name="Teal Head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5C7C6"/>
      </a:accent2>
      <a:accent3>
        <a:srgbClr val="FCB613"/>
      </a:accent3>
      <a:accent4>
        <a:srgbClr val="8091A8"/>
      </a:accent4>
      <a:accent5>
        <a:srgbClr val="6E6E6E"/>
      </a:accent5>
      <a:accent6>
        <a:srgbClr val="FF3B3B"/>
      </a:accent6>
      <a:hlink>
        <a:srgbClr val="0000FF"/>
      </a:hlink>
      <a:folHlink>
        <a:srgbClr val="FF00FF"/>
      </a:folHlink>
    </a:clrScheme>
    <a:fontScheme name="Teal Head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Head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3E76C66FA93A4BA667B0F26B6B89AD" ma:contentTypeVersion="2" ma:contentTypeDescription="Create a new document." ma:contentTypeScope="" ma:versionID="b875864e1c7644bae288cceed01e331d">
  <xsd:schema xmlns:xsd="http://www.w3.org/2001/XMLSchema" xmlns:xs="http://www.w3.org/2001/XMLSchema" xmlns:p="http://schemas.microsoft.com/office/2006/metadata/properties" xmlns:ns2="b90bcbfe-e173-49f1-a6b0-44040c3e4610" targetNamespace="http://schemas.microsoft.com/office/2006/metadata/properties" ma:root="true" ma:fieldsID="e19be4e7b7343be56678b91649094ec3" ns2:_="">
    <xsd:import namespace="b90bcbfe-e173-49f1-a6b0-44040c3e4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bcbfe-e173-49f1-a6b0-44040c3e4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F2D53-FE35-4D5F-8F16-1BF2E8673059}">
  <ds:schemaRefs>
    <ds:schemaRef ds:uri="b90bcbfe-e173-49f1-a6b0-44040c3e46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930156-57C4-48B0-8BE2-29715D4EC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4CBEA-05E6-4A25-8FC4-9F68A12BEB6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90bcbfe-e173-49f1-a6b0-44040c3e461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Microsoft Office PowerPoint</Application>
  <PresentationFormat>Widescreen</PresentationFormat>
  <Paragraphs>287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Cambria</vt:lpstr>
      <vt:lpstr>Century Gothic</vt:lpstr>
      <vt:lpstr>Expressway Rg</vt:lpstr>
      <vt:lpstr>Franklin Gothic Book</vt:lpstr>
      <vt:lpstr>Georgia</vt:lpstr>
      <vt:lpstr>Hallo sans  </vt:lpstr>
      <vt:lpstr>Hallo sans BLACK</vt:lpstr>
      <vt:lpstr>Helvetica</vt:lpstr>
      <vt:lpstr>Nunito Sans</vt:lpstr>
      <vt:lpstr>Nunito Sans Light</vt:lpstr>
      <vt:lpstr>Symbol</vt:lpstr>
      <vt:lpstr>Teal Header</vt:lpstr>
      <vt:lpstr>1_Teal Header</vt:lpstr>
      <vt:lpstr>Broadband Access and Expansion Regional Engagement</vt:lpstr>
      <vt:lpstr>Introductions</vt:lpstr>
      <vt:lpstr>Agenda</vt:lpstr>
      <vt:lpstr>Enabling Legislation</vt:lpstr>
      <vt:lpstr>Mission and Vision of Office of Broadband </vt:lpstr>
      <vt:lpstr>Accomplishments for 8 months have included all goals</vt:lpstr>
      <vt:lpstr>Accomplishments for 8 months have included all goals</vt:lpstr>
      <vt:lpstr>Accomplishments for 8 months have included all goals</vt:lpstr>
      <vt:lpstr>Accomplishments for 8 months have included all goals</vt:lpstr>
      <vt:lpstr>Broadband Technology Overview</vt:lpstr>
      <vt:lpstr>Acronyms</vt:lpstr>
      <vt:lpstr>What is broadband? </vt:lpstr>
      <vt:lpstr>DEFINITIONS AND CONCEPTS: BITS AND BYTES</vt:lpstr>
      <vt:lpstr>FEDERAL AND NEW MEXICO BROADBAND SPEED TARGETS</vt:lpstr>
      <vt:lpstr>Broadband Maps</vt:lpstr>
      <vt:lpstr>TYPICAL NEEDS OF A FAMILY OF FOUR</vt:lpstr>
      <vt:lpstr>FUTURE NEEDS WILL BE MUCH HIGHER</vt:lpstr>
      <vt:lpstr>THE ELEMENTS OF A BROADBAND NETWORK</vt:lpstr>
      <vt:lpstr>TYPES OF BROADBAND INFRASTRUCTURE</vt:lpstr>
      <vt:lpstr>New Mexico broadband coverage by technology</vt:lpstr>
      <vt:lpstr>WHAT IS “DIGITAL OPPORTUNITY AND EQUITY”?</vt:lpstr>
      <vt:lpstr>Discussion on BEAD</vt:lpstr>
      <vt:lpstr>Broadband Funding and Programmatic Opportunities</vt:lpstr>
      <vt:lpstr>$702,111,562.52 in 71 NM Broadband Awards and Projects in Process</vt:lpstr>
      <vt:lpstr>$702,111,562.52 in 71 NM Broadband Awards and Projects in Process (continued)</vt:lpstr>
      <vt:lpstr>$702,111,562.52 in 71 NM Broadband Awards and Projects in Process (continued)</vt:lpstr>
      <vt:lpstr>$702,111,562.52 in 71 NM Broadband Awards and Projects in Process (continued)</vt:lpstr>
      <vt:lpstr>$702,111,562.52 in 71 NM Broadband Awards and Projects in Process (continued)</vt:lpstr>
      <vt:lpstr>2023 Look Ahead</vt:lpstr>
      <vt:lpstr>100% Connectivity: &gt;$1B Funding Enables BB Buildout</vt:lpstr>
      <vt:lpstr>100% Connectivity: &gt;$1B Funding Enables BB Buildout (continued)</vt:lpstr>
      <vt:lpstr>Discussion on  Digital Equity (DE)</vt:lpstr>
      <vt:lpstr>LEVERAGE THE AFFORDABLE  CONNECTIVITY PROGRAM</vt:lpstr>
      <vt:lpstr>PowerPoint Presentation</vt:lpstr>
      <vt:lpstr>Taking Action On Connectivity In Your Community</vt:lpstr>
      <vt:lpstr>Assist OBAE by completing surveys!</vt:lpstr>
      <vt:lpstr>Stakeholder Surveys</vt:lpstr>
      <vt:lpstr>Contacts &amp; Online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Access and Expansion Regional Engagement</dc:title>
  <dc:creator>Erin Thompson</dc:creator>
  <cp:lastModifiedBy>Julie Park</cp:lastModifiedBy>
  <cp:revision>2</cp:revision>
  <dcterms:modified xsi:type="dcterms:W3CDTF">2023-05-08T15:52:18Z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0x010100CC3E76C66FA93A4BA667B0F26B6B89AD</vt:lpwstr>
  </property>
</Properties>
</file>