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256" r:id="rId2"/>
    <p:sldId id="7866" r:id="rId3"/>
    <p:sldId id="7870" r:id="rId4"/>
    <p:sldId id="7872" r:id="rId5"/>
    <p:sldId id="7877" r:id="rId6"/>
    <p:sldId id="7871" r:id="rId7"/>
    <p:sldId id="7888" r:id="rId8"/>
    <p:sldId id="7891" r:id="rId9"/>
    <p:sldId id="7873" r:id="rId10"/>
    <p:sldId id="7890" r:id="rId11"/>
    <p:sldId id="7874" r:id="rId12"/>
    <p:sldId id="7876" r:id="rId13"/>
    <p:sldId id="7875" r:id="rId14"/>
    <p:sldId id="7887" r:id="rId15"/>
    <p:sldId id="7892" r:id="rId16"/>
    <p:sldId id="7889" r:id="rId17"/>
    <p:sldId id="7867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5902EF-7A5A-24AA-6D35-0903B95791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50557-AF51-02FA-6099-63CE195369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556D260-71DC-4875-943E-7584126B98E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39033-87D6-AA10-F10D-149899E01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C034E-8B67-4D83-16E7-F09DA8B8DB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E933738-D821-4D6E-9810-2955C5A0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9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2D254C0-A6E8-4A97-8390-F9C02811077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6881FEC-C5C7-4211-B603-80258724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7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6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80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20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90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70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2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6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5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0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17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81FEC-C5C7-4211-B603-80258724F7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5776-D1C6-AB92-CBE5-643E61301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940943"/>
            <a:ext cx="10972800" cy="14900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529372B9-3EE9-DF0B-CE4B-CAB7FFF637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9600" y="696879"/>
            <a:ext cx="10069902" cy="44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l">
              <a:defRPr sz="4000">
                <a:solidFill>
                  <a:schemeClr val="tx2"/>
                </a:solidFill>
                <a:latin typeface="Hallo sans BLACK" panose="02000500000000000000" pitchFamily="2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663DC7FF-1643-E5C9-98AA-A4408EC6DAF5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0" y="1418671"/>
            <a:ext cx="10972800" cy="474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l"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buClrTx/>
              <a:defRPr sz="2400">
                <a:latin typeface="Nunito Sans Light" panose="00000400000000000000" pitchFamily="2" charset="0"/>
              </a:defRPr>
            </a:lvl2pPr>
            <a:lvl3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3pPr>
            <a:lvl4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4pPr>
            <a:lvl5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A13B62-B8A3-5ABF-F91A-15C3540EE5AD}"/>
              </a:ext>
            </a:extLst>
          </p:cNvPr>
          <p:cNvGrpSpPr/>
          <p:nvPr userDrawn="1"/>
        </p:nvGrpSpPr>
        <p:grpSpPr>
          <a:xfrm>
            <a:off x="10146587" y="-1"/>
            <a:ext cx="2045413" cy="3995720"/>
            <a:chOff x="9971236" y="263533"/>
            <a:chExt cx="2045413" cy="39957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F77D98-EAB5-1527-372A-4995BB852AE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971236" y="263533"/>
              <a:ext cx="1418673" cy="1418672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F69F1D-6C75-9034-67D3-B79BC3D9E6A9}"/>
                </a:ext>
              </a:extLst>
            </p:cNvPr>
            <p:cNvSpPr/>
            <p:nvPr userDrawn="1"/>
          </p:nvSpPr>
          <p:spPr>
            <a:xfrm rot="16200000">
              <a:off x="11252444" y="4001907"/>
              <a:ext cx="257346" cy="25734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67AAAC-F418-8B55-41B0-7150D22B5402}"/>
                </a:ext>
              </a:extLst>
            </p:cNvPr>
            <p:cNvCxnSpPr/>
            <p:nvPr userDrawn="1"/>
          </p:nvCxnSpPr>
          <p:spPr>
            <a:xfrm rot="16200000">
              <a:off x="10211070" y="2831860"/>
              <a:ext cx="2340095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B1D9F-21B8-4C50-E36E-403EE2663FFB}"/>
                </a:ext>
              </a:extLst>
            </p:cNvPr>
            <p:cNvGrpSpPr/>
            <p:nvPr userDrawn="1"/>
          </p:nvGrpSpPr>
          <p:grpSpPr>
            <a:xfrm rot="10800000">
              <a:off x="10623665" y="886014"/>
              <a:ext cx="1185107" cy="288199"/>
              <a:chOff x="8894527" y="939254"/>
              <a:chExt cx="1185107" cy="28819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FB8BEB0-2E54-AA8A-7D85-D65D3861230B}"/>
                  </a:ext>
                </a:extLst>
              </p:cNvPr>
              <p:cNvGrpSpPr/>
              <p:nvPr userDrawn="1"/>
            </p:nvGrpSpPr>
            <p:grpSpPr>
              <a:xfrm rot="10800000" flipH="1">
                <a:off x="9007751" y="1048720"/>
                <a:ext cx="1071883" cy="178733"/>
                <a:chOff x="10022489" y="4224643"/>
                <a:chExt cx="1071883" cy="178733"/>
              </a:xfrm>
              <a:solidFill>
                <a:schemeClr val="bg1"/>
              </a:solidFill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DC85B5B-625B-6381-BD58-0602B44237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6200000">
                  <a:off x="10022489" y="4224643"/>
                  <a:ext cx="178733" cy="17873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8017172-6913-303A-64DE-6141A4A9A33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94774" y="4228278"/>
                  <a:ext cx="89959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AA468CB-870E-A56A-51B7-DBDEE55FDAB7}"/>
                  </a:ext>
                </a:extLst>
              </p:cNvPr>
              <p:cNvSpPr/>
              <p:nvPr userDrawn="1"/>
            </p:nvSpPr>
            <p:spPr>
              <a:xfrm rot="16200000">
                <a:off x="8894527" y="939254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095DCDE-D4CC-22D2-2115-C24AC0968F48}"/>
                </a:ext>
              </a:extLst>
            </p:cNvPr>
            <p:cNvGrpSpPr/>
            <p:nvPr userDrawn="1"/>
          </p:nvGrpSpPr>
          <p:grpSpPr>
            <a:xfrm flipV="1">
              <a:off x="11376364" y="2083741"/>
              <a:ext cx="640285" cy="1782396"/>
              <a:chOff x="10971023" y="1442323"/>
              <a:chExt cx="640285" cy="178239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8189201-E81A-6014-8CBE-DC0EB0ED84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0971023" y="2883392"/>
                <a:ext cx="341327" cy="3413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C72B2C6-2738-B4B1-46F3-A57A18E762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963102" y="2542452"/>
                <a:ext cx="69448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B74CA33-1FB0-705F-E8E3-9C6F2EBAA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308792" y="2075008"/>
                <a:ext cx="125027" cy="1250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A13893A-F746-1A4E-3356-70DBA61D28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609515" y="2441104"/>
                <a:ext cx="115160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3E3F34F-3902-AE63-EC15-252C7E6D48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182213" y="1553614"/>
                <a:ext cx="316510" cy="31651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8F3203D-7CB7-9E4B-B997-7EA259B6592A}"/>
                  </a:ext>
                </a:extLst>
              </p:cNvPr>
              <p:cNvSpPr/>
              <p:nvPr userDrawn="1"/>
            </p:nvSpPr>
            <p:spPr>
              <a:xfrm rot="16200000">
                <a:off x="11476989" y="1442323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2F764A-5A33-B6B2-40FA-F71EF5D3E0BC}"/>
                  </a:ext>
                </a:extLst>
              </p:cNvPr>
              <p:cNvSpPr/>
              <p:nvPr userDrawn="1"/>
            </p:nvSpPr>
            <p:spPr>
              <a:xfrm rot="16200000">
                <a:off x="11424526" y="1981415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</p:grp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530E12BB-3666-20F5-477D-A321A4C91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91" y="6165902"/>
            <a:ext cx="2412221" cy="66965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D82040-1458-F1A2-F33E-64BDCB8FC33D}"/>
              </a:ext>
            </a:extLst>
          </p:cNvPr>
          <p:cNvCxnSpPr>
            <a:cxnSpLocks/>
          </p:cNvCxnSpPr>
          <p:nvPr userDrawn="1"/>
        </p:nvCxnSpPr>
        <p:spPr>
          <a:xfrm>
            <a:off x="3545457" y="6585391"/>
            <a:ext cx="597919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35FB0357-3C7A-1933-8A24-4A57ACF8E8C3}"/>
              </a:ext>
            </a:extLst>
          </p:cNvPr>
          <p:cNvSpPr txBox="1">
            <a:spLocks/>
          </p:cNvSpPr>
          <p:nvPr userDrawn="1"/>
        </p:nvSpPr>
        <p:spPr>
          <a:xfrm>
            <a:off x="609600" y="6436841"/>
            <a:ext cx="3763384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rPr>
              <a:t>Completing the New Mexico Broadband Highway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ED4DB01-2617-19E1-FD20-BAE20C4597C8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Completing the NM Broadband Highway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5667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m.benton.org/ls/click?upn=ww5mSnL-2Bk61fSYAxgdj7Ag9eHmDcYIP0fymYzT-2BHFcjZwZG5-2BxtPfcMZ-2B1-2B1LFMwpwfzIxGXwoACndRZFSeeJ9G5-2B5QMmo3ux2n7R9XRDA2IV0XPjlnrcLe-2FiClAcLdf-2BgMBBStvYlNN83gkT-2FXdJp-2Finel5w6juHnJTH3S42HMd8EMuQvS9tXn-2BHp891yZLqDZ__5fL-2BdZKd8ocMNHc9SFg5ehj75c2Qz6kgAgI4pSmv-2FeVfG4ESLpDhq9Y0N7uWm6RvZrBWmD9m5lhMQIbVKoKRdfy0oDGlb-2FTjjC0vzmvVgLmjmnhIgscq3OllwnND5WRI1yRtXV91ohdZvvVHJPqswqoF99qpZyt1kRrCHg5-2BOEdJtO0nme-2BcL4e6sFK8ME1uTPz0UDvz07GM5KjgmE5b2iJx0XS4mKLZcPG9so8A2lKireiMel8yBy0Gd79BdeBa3uJwkAyl9p03C9OXCX3xGyWhbZqTslEbdK-2F9M-2ByuR-2BQ22tQPxG3Y0mSzhgXm4qn5N3Ie7jZP6vJh5-2BQcetSl1O5fzAK6I8-2FHqEDqZTNNYjZ9I5UUSn-2FwbcFc72aDy16q-2Bcb-2BzggYDpyzoNGAHITcvCOonioM7rCrxFfUxo8lUTXZrFefvMFSi3KvCsPCF9ezgiAEFPTP29cDEaAZW0GhUwpEIODl1KA86aLSVQz3C5OwhyBRu-2FV2MVhNdmX-2Fpc1a6AJUmAubeGlgEtMXlK1Mh2USjmEwUO4uENvI-2Fw6FEF-2BjowNrdEY7j5U-2BXDdgEsE6vS8moRR-2FXSotvC2vnLOtCH4JSHfuUAIj145W2ujxzQqeUY2a-2BI211bWv8s2jriyTGami4jnXrjEre0DYiC6e8HQX0HuFH5dWwh9LeQgSygGNqq25JrEucn-2FwHOCzYWkGeLHM-2Bj21eMqhtN1LYA6qXRU1A-2Fq9tqSSY01FvJOxHrwX5mNizQDgEf4QkmaCPzwU-2F-2FXFtbLgkxQwSDyO8UJkUCRB5UfAqeb9KmdZudv2hmbZVkseti-2Fb878BVJp5TKai0NAglmvPuH5oOVA0hyk1tNFgLX07G8eP7LtG4Ri-2BO02jgUAZ86p5dWWwaTI0SNn5xaALYvjGix-2FhDP7YwfqJkuPxA5y4h9IumJYOLg3C3qsGM23g9NFlagMAJ-2B-2FcBalNogm0TUvxv50Up9ZqBTNrgNZjW3G2cNRiaWhOHLhnuGiFBgLOuWd4w3xc7DWrAi6c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D2C60B-1DF8-5F4C-2D98-6F71B8BA1D9F}"/>
              </a:ext>
            </a:extLst>
          </p:cNvPr>
          <p:cNvSpPr/>
          <p:nvPr userDrawn="1"/>
        </p:nvSpPr>
        <p:spPr>
          <a:xfrm>
            <a:off x="-88671" y="27177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D11C0867-7550-1204-3404-721597764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92289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en-US" dirty="0"/>
              <a:t>Click To Add Content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9A2CE594-8608-24B4-FEF1-079EADB23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3792072"/>
            <a:ext cx="10972800" cy="5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lang="en-US" dirty="0"/>
              <a:t>Chapter Subheading Text Here</a:t>
            </a:r>
            <a:endParaRPr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DEBAE62-4FF7-2429-F5DE-6EB2F5976C72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Completing the NM Broadband Highway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D6C899-D466-4392-62DC-3B3CFF39D81F}"/>
              </a:ext>
            </a:extLst>
          </p:cNvPr>
          <p:cNvGrpSpPr/>
          <p:nvPr userDrawn="1"/>
        </p:nvGrpSpPr>
        <p:grpSpPr>
          <a:xfrm>
            <a:off x="-88671" y="908989"/>
            <a:ext cx="4762433" cy="5076670"/>
            <a:chOff x="-249068" y="637380"/>
            <a:chExt cx="5074588" cy="4948818"/>
          </a:xfrm>
          <a:solidFill>
            <a:schemeClr val="accent3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4C40FF-B2E5-7016-2A8D-9C0DCD406F6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249068" y="3452947"/>
              <a:ext cx="2133251" cy="213325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996B22-B7A7-DBE3-DF27-10742E809597}"/>
                </a:ext>
              </a:extLst>
            </p:cNvPr>
            <p:cNvSpPr/>
            <p:nvPr userDrawn="1"/>
          </p:nvSpPr>
          <p:spPr>
            <a:xfrm>
              <a:off x="1755510" y="3299635"/>
              <a:ext cx="257346" cy="257346"/>
            </a:xfrm>
            <a:prstGeom prst="ellipse">
              <a:avLst/>
            </a:prstGeom>
            <a:grpFill/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BB267F-3968-6011-E7D7-632B6F050A0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2361" y="988231"/>
              <a:ext cx="650406" cy="650406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121FB84-7E25-66BB-C2C0-CEB5B03112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0073" y="1641066"/>
              <a:ext cx="174902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9AAF4C-4FB7-C901-3556-C764F272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0073" y="1633129"/>
              <a:ext cx="0" cy="319759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6BE16-407A-86A9-1D5A-06146149CA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76320" y="991866"/>
              <a:ext cx="271134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8E2489-150C-B9DA-9D99-18DB2D288F0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602954" y="1227356"/>
              <a:ext cx="416140" cy="4161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0ACC7E-67EA-A856-47F2-9F31CB2624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12856" y="1230368"/>
              <a:ext cx="271134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DDF6993-0AC0-2B59-EE5E-E3991F94B56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64832" y="699113"/>
              <a:ext cx="292664" cy="29266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EFD8045-F158-906B-39ED-7B987D6F80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51988" y="701948"/>
              <a:ext cx="3636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C488FD6-A50F-9A8A-29E7-60B5ECEC4AC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335543" y="1672019"/>
              <a:ext cx="228949" cy="22894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0950E7-5C4D-C17C-4E6D-F54660B5A42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557888" y="1899200"/>
              <a:ext cx="3636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EE9728B-0245-ABCC-B15A-75D6B788D3CD}"/>
                </a:ext>
              </a:extLst>
            </p:cNvPr>
            <p:cNvSpPr/>
            <p:nvPr userDrawn="1"/>
          </p:nvSpPr>
          <p:spPr>
            <a:xfrm>
              <a:off x="3525732" y="637380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77231C9-344A-D975-7E20-BBB3D527545A}"/>
                </a:ext>
              </a:extLst>
            </p:cNvPr>
            <p:cNvSpPr/>
            <p:nvPr userDrawn="1"/>
          </p:nvSpPr>
          <p:spPr>
            <a:xfrm>
              <a:off x="4181143" y="915993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492E7EB-64FE-EE41-DF83-556D689619C4}"/>
                </a:ext>
              </a:extLst>
            </p:cNvPr>
            <p:cNvSpPr/>
            <p:nvPr userDrawn="1"/>
          </p:nvSpPr>
          <p:spPr>
            <a:xfrm>
              <a:off x="2897672" y="921574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F64324-14BF-485A-44E8-23C1F15A57C8}"/>
                </a:ext>
              </a:extLst>
            </p:cNvPr>
            <p:cNvSpPr/>
            <p:nvPr userDrawn="1"/>
          </p:nvSpPr>
          <p:spPr>
            <a:xfrm>
              <a:off x="3272188" y="116320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E1D9A94-6F28-E88A-6FA7-3C5788A97393}"/>
                </a:ext>
              </a:extLst>
            </p:cNvPr>
            <p:cNvSpPr/>
            <p:nvPr userDrawn="1"/>
          </p:nvSpPr>
          <p:spPr>
            <a:xfrm>
              <a:off x="2222568" y="157151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0C2A2F-AFD1-FF09-3EFF-A56A65B7F470}"/>
                </a:ext>
              </a:extLst>
            </p:cNvPr>
            <p:cNvSpPr/>
            <p:nvPr userDrawn="1"/>
          </p:nvSpPr>
          <p:spPr>
            <a:xfrm>
              <a:off x="2817134" y="1827061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4CC9AB8-AAC5-7BBA-BEDB-CE094B218BFF}"/>
                </a:ext>
              </a:extLst>
            </p:cNvPr>
            <p:cNvSpPr/>
            <p:nvPr userDrawn="1"/>
          </p:nvSpPr>
          <p:spPr>
            <a:xfrm>
              <a:off x="4691201" y="1161295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70F9E0-BA0A-DD3B-667C-248A7A650F0B}"/>
              </a:ext>
            </a:extLst>
          </p:cNvPr>
          <p:cNvGrpSpPr/>
          <p:nvPr userDrawn="1"/>
        </p:nvGrpSpPr>
        <p:grpSpPr>
          <a:xfrm>
            <a:off x="8245575" y="4416037"/>
            <a:ext cx="3946425" cy="2391857"/>
            <a:chOff x="8496246" y="3876165"/>
            <a:chExt cx="4710299" cy="2764745"/>
          </a:xfrm>
          <a:solidFill>
            <a:schemeClr val="accent3"/>
          </a:solidFill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B77D6C-BC44-7AD1-E92F-E2C598046CC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073294" y="3876165"/>
              <a:ext cx="2133251" cy="2133251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EA30692-AB79-1453-CA7D-DFC21A79673B}"/>
                </a:ext>
              </a:extLst>
            </p:cNvPr>
            <p:cNvSpPr/>
            <p:nvPr userDrawn="1"/>
          </p:nvSpPr>
          <p:spPr>
            <a:xfrm>
              <a:off x="8496246" y="5871952"/>
              <a:ext cx="257346" cy="257346"/>
            </a:xfrm>
            <a:prstGeom prst="ellipse">
              <a:avLst/>
            </a:prstGeom>
            <a:grpFill/>
            <a:ln w="1270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CBC2491-3EA0-1AD7-DD43-DA5DBB23ECF1}"/>
                </a:ext>
              </a:extLst>
            </p:cNvPr>
            <p:cNvCxnSpPr/>
            <p:nvPr userDrawn="1"/>
          </p:nvCxnSpPr>
          <p:spPr>
            <a:xfrm>
              <a:off x="8753592" y="6000625"/>
              <a:ext cx="2340095" cy="0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345BF4E-0EEA-5D8A-D235-A62E08F6E02F}"/>
                </a:ext>
              </a:extLst>
            </p:cNvPr>
            <p:cNvGrpSpPr/>
            <p:nvPr userDrawn="1"/>
          </p:nvGrpSpPr>
          <p:grpSpPr>
            <a:xfrm rot="16200000" flipH="1">
              <a:off x="10862116" y="4703283"/>
              <a:ext cx="1510594" cy="178733"/>
              <a:chOff x="10022489" y="4224643"/>
              <a:chExt cx="1510594" cy="178733"/>
            </a:xfrm>
            <a:grpFill/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7368BC4-A3C6-4EA1-652D-78C39D7012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10022489" y="4224643"/>
                <a:ext cx="178733" cy="178733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43BCE4-56C8-4B07-4BDD-AC928898F3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863929" y="3559123"/>
                <a:ext cx="0" cy="1338309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2A5AA0-23A7-83F4-946C-2286C37086B1}"/>
                </a:ext>
              </a:extLst>
            </p:cNvPr>
            <p:cNvSpPr/>
            <p:nvPr userDrawn="1"/>
          </p:nvSpPr>
          <p:spPr>
            <a:xfrm>
              <a:off x="11681926" y="3924129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54796FA-1CE7-9C36-F5FB-F1261ADA70A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530780" y="6000625"/>
              <a:ext cx="341327" cy="341327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139E14-36AC-0F70-0FBC-045DF1B6BB2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865805" y="6339946"/>
              <a:ext cx="694484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817DDAC-98C9-E889-707F-0D09B3E179D4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555464" y="6338394"/>
              <a:ext cx="125027" cy="125027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4CA483-F107-D69A-1922-E6BA83D6E7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38593" y="6214919"/>
              <a:ext cx="1151604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EF9F78B-BC07-1560-3ADD-827F8B07A28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885375" y="6211815"/>
              <a:ext cx="316510" cy="31651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AAB3CB2-3994-A7CD-B0DC-2329B5FA79D3}"/>
                </a:ext>
              </a:extLst>
            </p:cNvPr>
            <p:cNvSpPr/>
            <p:nvPr userDrawn="1"/>
          </p:nvSpPr>
          <p:spPr>
            <a:xfrm>
              <a:off x="11178857" y="6506591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DC4C5F2-1F30-F2FC-48A2-648AC3A756F2}"/>
                </a:ext>
              </a:extLst>
            </p:cNvPr>
            <p:cNvSpPr/>
            <p:nvPr userDrawn="1"/>
          </p:nvSpPr>
          <p:spPr>
            <a:xfrm>
              <a:off x="10639765" y="645412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FACD9CE-7E2C-6A13-B9D4-5DC511FEE8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0" y="5025068"/>
            <a:ext cx="2889738" cy="1291622"/>
          </a:xfrm>
          <a:prstGeom prst="rect">
            <a:avLst/>
          </a:prstGeom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9CE19459-3C79-2260-8730-F141EB5095E9}"/>
              </a:ext>
            </a:extLst>
          </p:cNvPr>
          <p:cNvSpPr txBox="1">
            <a:spLocks/>
          </p:cNvSpPr>
          <p:nvPr userDrawn="1"/>
        </p:nvSpPr>
        <p:spPr>
          <a:xfrm>
            <a:off x="3342037" y="6617365"/>
            <a:ext cx="5482785" cy="3137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lnSpcReduction="1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u="none" strike="noStrike">
                <a:solidFill>
                  <a:schemeClr val="bg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Subscribe to New Mexico Broadband Connections</a:t>
            </a:r>
            <a:r>
              <a:rPr lang="en-US" sz="1600">
                <a:solidFill>
                  <a:schemeClr val="bg1"/>
                </a:solidFill>
                <a:effectLst/>
              </a:rPr>
              <a:t> 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2"/>
          </a:solidFill>
          <a:latin typeface="Hallo sans 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DC03-6FAB-2669-8F31-8DA81833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96" y="2316481"/>
            <a:ext cx="10972800" cy="3746450"/>
          </a:xfrm>
        </p:spPr>
        <p:txBody>
          <a:bodyPr>
            <a:normAutofit/>
          </a:bodyPr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NM SEN PHASE2 RFP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Pre-proposal Meeting</a:t>
            </a:r>
            <a:b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US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Jan. 4th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2024 @ 10:00AM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OBAE / BDCP Team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7314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Scoring Criteria: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0E1EF-C464-84C6-0951-E7AE24998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72" y="1142951"/>
            <a:ext cx="6516456" cy="52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RFP Requirements/Format: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99" y="1363851"/>
            <a:ext cx="10602897" cy="49570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Letter of Transmittal</a:t>
            </a:r>
          </a:p>
          <a:p>
            <a:pPr marL="1143000" lvl="1" indent="-457200"/>
            <a:r>
              <a:rPr lang="en-US" dirty="0"/>
              <a:t>List Subcontractors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Campaign Contribution (Mandatory)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Bonding (construction portion)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Technical Proposal (</a:t>
            </a:r>
            <a:r>
              <a:rPr lang="en-US" b="1" dirty="0">
                <a:highlight>
                  <a:srgbClr val="FFFF00"/>
                </a:highlight>
              </a:rPr>
              <a:t>Separate file from Cost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Cost Proposal – on Price sheet (</a:t>
            </a:r>
            <a:r>
              <a:rPr lang="en-US" b="1" dirty="0">
                <a:highlight>
                  <a:srgbClr val="FFFF00"/>
                </a:highlight>
              </a:rPr>
              <a:t>Separate from Technical</a:t>
            </a:r>
            <a:r>
              <a:rPr lang="en-US" dirty="0"/>
              <a:t>)</a:t>
            </a:r>
          </a:p>
          <a:p>
            <a:pPr marL="457200" indent="-457200"/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804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RFP Requirements/Format: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99" y="1363851"/>
            <a:ext cx="10602897" cy="49570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Letter of transmittal: Pass/Fail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Financial Information: Pass/Fail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Evaluation Scoring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Scope Of Work – Target operations: July 1,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51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Scope Of Work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99" y="1363851"/>
            <a:ext cx="10602897" cy="49570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Circuit Info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Service Specs (Layer2)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Performance Metrics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SLA Management</a:t>
            </a:r>
          </a:p>
          <a:p>
            <a:pPr marL="457200" indent="-457200"/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2C90C-25B6-5B9D-CE71-1E1C4D72C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337" y="2806147"/>
            <a:ext cx="3467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0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EBA9-3535-1632-0C21-2AEC9ED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SEN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EE721-E1CA-726D-0657-52893CF55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2" y="640686"/>
            <a:ext cx="7394714" cy="55173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E263D0-81C2-947A-9AD9-7EBDD2C22570}"/>
              </a:ext>
            </a:extLst>
          </p:cNvPr>
          <p:cNvCxnSpPr>
            <a:cxnSpLocks/>
          </p:cNvCxnSpPr>
          <p:nvPr/>
        </p:nvCxnSpPr>
        <p:spPr>
          <a:xfrm flipH="1">
            <a:off x="430695" y="1789043"/>
            <a:ext cx="549965" cy="0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491C125-6072-AB19-2888-3AEB30F51E57}"/>
              </a:ext>
            </a:extLst>
          </p:cNvPr>
          <p:cNvSpPr txBox="1"/>
          <p:nvPr/>
        </p:nvSpPr>
        <p:spPr>
          <a:xfrm>
            <a:off x="219158" y="1849994"/>
            <a:ext cx="2517901" cy="27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SEN 100G Wave (Lumen)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C6F59C-2C4A-BE86-66AC-B0986A3F0A11}"/>
              </a:ext>
            </a:extLst>
          </p:cNvPr>
          <p:cNvSpPr/>
          <p:nvPr/>
        </p:nvSpPr>
        <p:spPr>
          <a:xfrm>
            <a:off x="8269793" y="4963886"/>
            <a:ext cx="100484" cy="1004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F6C650-0C77-5D19-FA37-38C2C4C2A7B6}"/>
              </a:ext>
            </a:extLst>
          </p:cNvPr>
          <p:cNvSpPr/>
          <p:nvPr/>
        </p:nvSpPr>
        <p:spPr>
          <a:xfrm>
            <a:off x="3960725" y="2564005"/>
            <a:ext cx="100484" cy="1004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5E19D-E4FE-BDF8-D0B7-F4EA99251E45}"/>
              </a:ext>
            </a:extLst>
          </p:cNvPr>
          <p:cNvSpPr txBox="1"/>
          <p:nvPr/>
        </p:nvSpPr>
        <p:spPr>
          <a:xfrm>
            <a:off x="7568740" y="5064369"/>
            <a:ext cx="166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NMJC Hobbs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5D20D-ECE1-D841-783E-C338303A3577}"/>
              </a:ext>
            </a:extLst>
          </p:cNvPr>
          <p:cNvSpPr txBox="1"/>
          <p:nvPr/>
        </p:nvSpPr>
        <p:spPr>
          <a:xfrm>
            <a:off x="3671654" y="2687747"/>
            <a:ext cx="166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NTU </a:t>
            </a:r>
            <a:r>
              <a:rPr lang="en-US" sz="1400" dirty="0" err="1"/>
              <a:t>Crownpoint</a:t>
            </a:r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679900-356E-8B7C-429D-82EBD98983D4}"/>
              </a:ext>
            </a:extLst>
          </p:cNvPr>
          <p:cNvSpPr/>
          <p:nvPr/>
        </p:nvSpPr>
        <p:spPr>
          <a:xfrm>
            <a:off x="3140474" y="2687747"/>
            <a:ext cx="100484" cy="1004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8D9C0-31FE-C6C4-9487-0F8C39C47333}"/>
              </a:ext>
            </a:extLst>
          </p:cNvPr>
          <p:cNvSpPr txBox="1"/>
          <p:nvPr/>
        </p:nvSpPr>
        <p:spPr>
          <a:xfrm>
            <a:off x="2737059" y="2368340"/>
            <a:ext cx="166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Yah Ta Hey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09DBE1-F06D-3C1B-5C82-AC37ACA2DF1F}"/>
              </a:ext>
            </a:extLst>
          </p:cNvPr>
          <p:cNvSpPr/>
          <p:nvPr/>
        </p:nvSpPr>
        <p:spPr>
          <a:xfrm>
            <a:off x="413105" y="2318098"/>
            <a:ext cx="100484" cy="1004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3CC275-2B45-A6D9-B76C-2A3DDDD925D3}"/>
              </a:ext>
            </a:extLst>
          </p:cNvPr>
          <p:cNvSpPr txBox="1"/>
          <p:nvPr/>
        </p:nvSpPr>
        <p:spPr>
          <a:xfrm>
            <a:off x="219157" y="2521013"/>
            <a:ext cx="199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Proposed / Optional Node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FA0126-2737-A634-E2B7-28A2FF4293AD}"/>
              </a:ext>
            </a:extLst>
          </p:cNvPr>
          <p:cNvSpPr/>
          <p:nvPr/>
        </p:nvSpPr>
        <p:spPr>
          <a:xfrm>
            <a:off x="8573650" y="4827013"/>
            <a:ext cx="100484" cy="1004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2114D2-5922-5DE9-CA5B-48BD3718231E}"/>
              </a:ext>
            </a:extLst>
          </p:cNvPr>
          <p:cNvSpPr/>
          <p:nvPr/>
        </p:nvSpPr>
        <p:spPr>
          <a:xfrm>
            <a:off x="404584" y="3227597"/>
            <a:ext cx="100484" cy="1004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1B86A-8438-92BF-B40F-DFE2976718BC}"/>
              </a:ext>
            </a:extLst>
          </p:cNvPr>
          <p:cNvSpPr txBox="1"/>
          <p:nvPr/>
        </p:nvSpPr>
        <p:spPr>
          <a:xfrm>
            <a:off x="222344" y="3345941"/>
            <a:ext cx="1991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SEN Participant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0BCB1E-2C1C-F7AD-E622-B70E8D82D581}"/>
              </a:ext>
            </a:extLst>
          </p:cNvPr>
          <p:cNvCxnSpPr/>
          <p:nvPr/>
        </p:nvCxnSpPr>
        <p:spPr>
          <a:xfrm>
            <a:off x="7568740" y="5014127"/>
            <a:ext cx="701053" cy="50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48B12A-7511-19D6-8E40-29151B0876D3}"/>
              </a:ext>
            </a:extLst>
          </p:cNvPr>
          <p:cNvCxnSpPr>
            <a:cxnSpLocks/>
          </p:cNvCxnSpPr>
          <p:nvPr/>
        </p:nvCxnSpPr>
        <p:spPr>
          <a:xfrm flipV="1">
            <a:off x="8395247" y="4914801"/>
            <a:ext cx="170897" cy="771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2D8177-197F-87CB-F43D-412F3033CD7C}"/>
              </a:ext>
            </a:extLst>
          </p:cNvPr>
          <p:cNvCxnSpPr>
            <a:cxnSpLocks/>
          </p:cNvCxnSpPr>
          <p:nvPr/>
        </p:nvCxnSpPr>
        <p:spPr>
          <a:xfrm flipV="1">
            <a:off x="5606464" y="5039247"/>
            <a:ext cx="2562845" cy="26654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B4B640-29C3-D31E-9925-857DC687E106}"/>
              </a:ext>
            </a:extLst>
          </p:cNvPr>
          <p:cNvCxnSpPr>
            <a:cxnSpLocks/>
          </p:cNvCxnSpPr>
          <p:nvPr/>
        </p:nvCxnSpPr>
        <p:spPr>
          <a:xfrm>
            <a:off x="8269793" y="4519236"/>
            <a:ext cx="303857" cy="29286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90E5FDE-31C3-DCBC-A6E0-551A6F0BBB0D}"/>
              </a:ext>
            </a:extLst>
          </p:cNvPr>
          <p:cNvSpPr txBox="1"/>
          <p:nvPr/>
        </p:nvSpPr>
        <p:spPr>
          <a:xfrm>
            <a:off x="8796381" y="4519446"/>
            <a:ext cx="834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ABC Schools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06533F7-FB6D-CB44-A87A-EA8B204F2E61}"/>
              </a:ext>
            </a:extLst>
          </p:cNvPr>
          <p:cNvSpPr txBox="1"/>
          <p:nvPr/>
        </p:nvSpPr>
        <p:spPr>
          <a:xfrm>
            <a:off x="5922813" y="4804386"/>
            <a:ext cx="2088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See Price Sheet for capacity(</a:t>
            </a:r>
            <a:r>
              <a:rPr lang="en-US" sz="1000" dirty="0" err="1"/>
              <a:t>ies</a:t>
            </a:r>
            <a:r>
              <a:rPr lang="en-US" sz="1000" dirty="0"/>
              <a:t>)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2DCA8-D430-B7C3-153B-83E6060F6798}"/>
              </a:ext>
            </a:extLst>
          </p:cNvPr>
          <p:cNvCxnSpPr>
            <a:cxnSpLocks/>
          </p:cNvCxnSpPr>
          <p:nvPr/>
        </p:nvCxnSpPr>
        <p:spPr>
          <a:xfrm>
            <a:off x="413105" y="3955427"/>
            <a:ext cx="465571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30C553B-B914-2512-312F-392D27EA256C}"/>
              </a:ext>
            </a:extLst>
          </p:cNvPr>
          <p:cNvSpPr txBox="1"/>
          <p:nvPr/>
        </p:nvSpPr>
        <p:spPr>
          <a:xfrm>
            <a:off x="219157" y="4023619"/>
            <a:ext cx="219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SEN Phase2 Circuit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6C87CFD-85A1-0E1B-6421-C08F9BCF74A6}"/>
              </a:ext>
            </a:extLst>
          </p:cNvPr>
          <p:cNvCxnSpPr>
            <a:cxnSpLocks/>
          </p:cNvCxnSpPr>
          <p:nvPr/>
        </p:nvCxnSpPr>
        <p:spPr>
          <a:xfrm>
            <a:off x="413105" y="4519236"/>
            <a:ext cx="4655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79C497E-1B30-BB30-BB4B-79E8FB2AF4B1}"/>
              </a:ext>
            </a:extLst>
          </p:cNvPr>
          <p:cNvSpPr txBox="1"/>
          <p:nvPr/>
        </p:nvSpPr>
        <p:spPr>
          <a:xfrm>
            <a:off x="217255" y="4619419"/>
            <a:ext cx="219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SEN Phase2 Circuit to Optional/New Node</a:t>
            </a:r>
          </a:p>
        </p:txBody>
      </p:sp>
    </p:spTree>
    <p:extLst>
      <p:ext uri="{BB962C8B-B14F-4D97-AF65-F5344CB8AC3E}">
        <p14:creationId xmlns:p14="http://schemas.microsoft.com/office/powerpoint/2010/main" val="205456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6878"/>
            <a:ext cx="8991600" cy="504583"/>
          </a:xfrm>
        </p:spPr>
        <p:txBody>
          <a:bodyPr>
            <a:normAutofit/>
          </a:bodyPr>
          <a:lstStyle/>
          <a:p>
            <a:r>
              <a:rPr lang="en-US" sz="2000" dirty="0"/>
              <a:t>Phase 2 Participants (From Appendix 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10" y="1201462"/>
            <a:ext cx="11409336" cy="47424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23C7-9EBC-5FDF-F63C-749D41B1F3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788" y="1201461"/>
            <a:ext cx="4786604" cy="5330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000A8-73B8-7CC1-75DF-991B66DF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36" y="1201461"/>
            <a:ext cx="4791456" cy="533701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72F914-C1B9-A7B5-89E3-56C7A9B96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91073"/>
              </p:ext>
            </p:extLst>
          </p:nvPr>
        </p:nvGraphicFramePr>
        <p:xfrm>
          <a:off x="5720718" y="1423163"/>
          <a:ext cx="5481539" cy="488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34">
                  <a:extLst>
                    <a:ext uri="{9D8B030D-6E8A-4147-A177-3AD203B41FA5}">
                      <a16:colId xmlns:a16="http://schemas.microsoft.com/office/drawing/2014/main" val="1363620552"/>
                    </a:ext>
                  </a:extLst>
                </a:gridCol>
                <a:gridCol w="199234">
                  <a:extLst>
                    <a:ext uri="{9D8B030D-6E8A-4147-A177-3AD203B41FA5}">
                      <a16:colId xmlns:a16="http://schemas.microsoft.com/office/drawing/2014/main" val="1174084937"/>
                    </a:ext>
                  </a:extLst>
                </a:gridCol>
                <a:gridCol w="2114834">
                  <a:extLst>
                    <a:ext uri="{9D8B030D-6E8A-4147-A177-3AD203B41FA5}">
                      <a16:colId xmlns:a16="http://schemas.microsoft.com/office/drawing/2014/main" val="4055128198"/>
                    </a:ext>
                  </a:extLst>
                </a:gridCol>
                <a:gridCol w="329732">
                  <a:extLst>
                    <a:ext uri="{9D8B030D-6E8A-4147-A177-3AD203B41FA5}">
                      <a16:colId xmlns:a16="http://schemas.microsoft.com/office/drawing/2014/main" val="1779483806"/>
                    </a:ext>
                  </a:extLst>
                </a:gridCol>
                <a:gridCol w="199234">
                  <a:extLst>
                    <a:ext uri="{9D8B030D-6E8A-4147-A177-3AD203B41FA5}">
                      <a16:colId xmlns:a16="http://schemas.microsoft.com/office/drawing/2014/main" val="227303411"/>
                    </a:ext>
                  </a:extLst>
                </a:gridCol>
                <a:gridCol w="199234">
                  <a:extLst>
                    <a:ext uri="{9D8B030D-6E8A-4147-A177-3AD203B41FA5}">
                      <a16:colId xmlns:a16="http://schemas.microsoft.com/office/drawing/2014/main" val="394649240"/>
                    </a:ext>
                  </a:extLst>
                </a:gridCol>
                <a:gridCol w="2240037">
                  <a:extLst>
                    <a:ext uri="{9D8B030D-6E8A-4147-A177-3AD203B41FA5}">
                      <a16:colId xmlns:a16="http://schemas.microsoft.com/office/drawing/2014/main" val="3713779186"/>
                    </a:ext>
                  </a:extLst>
                </a:gridCol>
              </a:tblGrid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Albuquerque Sign Language Academy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Jemez Valley (NCC)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2277477322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Amy Biehl High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Las Cruces Public Schools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258523467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Cien Aguas International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Lordsburg Municipal Schools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944257715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Cottonwood Classical Preparatory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Magdalena Elementary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87786895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Gordon Bernell Charter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Magdalena Library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1817071092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Health Leadership High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MESD Network Operations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463559220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 Academia De Esperanza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Middle College High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1566782361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Los Puentes Charter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Mosaic Academy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2597834958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New Mexico International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New America School - Las Cruces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1856841105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Technology Leadership High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New Mexico School For The Deaf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2897335064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Alamogordo Public School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Pojoaque Central Office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2520196021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Carlsbad Municipal Schools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Quemado Independent School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2446507938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Carrizozo Municipal Schools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Questa High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1055345001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Cimarron Mun School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Raices del Saber Xinachtli Community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2859310401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Cloudcroft Mun School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Reserve Independent Schools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2897402413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Clovis Municipal Schools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Reserve Library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1116144536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Cobre Consolidated School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Rio Rancho Public Schools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3710927913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Corona Public Schools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Roy Municipal Schools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3786592697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Deming Cesar Chavez Charter High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Ruidoso High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691910062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Deming Data Center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Silver Consolidated Schools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1619829083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Dexter School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Socorro Data Center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4147697101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Diné College Tribal Library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Taos Academy Charter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2898466864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DEAP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Tierra Encantada Charter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793332289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Glenwood Library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Tularosa Municipal School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2115532412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Hagerman Municipal School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Vista Grande High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1707444034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Hobbs Municipal School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Wagon Mound Public Schools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4205089987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Hondo Valley School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West Las Vegas School District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2833800892"/>
                  </a:ext>
                </a:extLst>
              </a:tr>
              <a:tr h="1745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Jemez Mountain (NCC)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1" marR="791" marT="7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Zuni Public School District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" marR="791" marT="791" marB="0" anchor="b"/>
                </a:tc>
                <a:extLst>
                  <a:ext uri="{0D108BD9-81ED-4DB2-BD59-A6C34878D82A}">
                    <a16:rowId xmlns:a16="http://schemas.microsoft.com/office/drawing/2014/main" val="647099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2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Cost 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D46B2-1D74-B5F3-BC9B-F02AA874C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00" y="1285439"/>
            <a:ext cx="11710599" cy="1756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78E8E-ABF6-3DA8-A4B4-C635A1447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61" y="3815972"/>
            <a:ext cx="11504038" cy="173028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54D0062-F5C0-B8B5-5C6A-505777A4F10C}"/>
              </a:ext>
            </a:extLst>
          </p:cNvPr>
          <p:cNvSpPr/>
          <p:nvPr/>
        </p:nvSpPr>
        <p:spPr>
          <a:xfrm>
            <a:off x="6453809" y="939217"/>
            <a:ext cx="4055165" cy="2489783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C27E62-DBED-4A98-915A-3935044D8943}"/>
              </a:ext>
            </a:extLst>
          </p:cNvPr>
          <p:cNvSpPr/>
          <p:nvPr/>
        </p:nvSpPr>
        <p:spPr>
          <a:xfrm>
            <a:off x="6539074" y="3317983"/>
            <a:ext cx="3757866" cy="13732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75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10" y="1201462"/>
            <a:ext cx="11409336" cy="47424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3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Meeting Agenda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63851"/>
            <a:ext cx="10265664" cy="45141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Introductions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Review of the RFP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Review of the Scope Of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Questions – Only written questions please!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309525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Introductions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63851"/>
            <a:ext cx="10265664" cy="45141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Richard </a:t>
            </a:r>
            <a:r>
              <a:rPr lang="en-US" sz="3600" dirty="0" err="1"/>
              <a:t>Govea</a:t>
            </a:r>
            <a:r>
              <a:rPr lang="en-US" sz="3600" dirty="0"/>
              <a:t> – Procurement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Socorro Salazar – Protest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Eric </a:t>
            </a:r>
            <a:r>
              <a:rPr lang="en-US" sz="3600" dirty="0" err="1"/>
              <a:t>Moores</a:t>
            </a:r>
            <a:r>
              <a:rPr lang="en-US" sz="3600" dirty="0"/>
              <a:t> – OBAE Project Manager III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Paulo </a:t>
            </a:r>
            <a:r>
              <a:rPr lang="en-US" sz="3600" dirty="0" err="1"/>
              <a:t>Pedreschi</a:t>
            </a:r>
            <a:r>
              <a:rPr lang="en-US" sz="3600" dirty="0"/>
              <a:t> – BDCP Project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Ovidiu </a:t>
            </a:r>
            <a:r>
              <a:rPr lang="en-US" sz="3600" dirty="0" err="1"/>
              <a:t>Viorica</a:t>
            </a:r>
            <a:r>
              <a:rPr lang="en-US" sz="3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Offerors/Vendors</a:t>
            </a:r>
          </a:p>
          <a:p>
            <a:pPr marL="1143000" lvl="1" indent="-457200"/>
            <a:r>
              <a:rPr lang="en-US" sz="2800" dirty="0"/>
              <a:t>Virtually (MS Teams) – collect information for file</a:t>
            </a:r>
          </a:p>
        </p:txBody>
      </p:sp>
    </p:spTree>
    <p:extLst>
      <p:ext uri="{BB962C8B-B14F-4D97-AF65-F5344CB8AC3E}">
        <p14:creationId xmlns:p14="http://schemas.microsoft.com/office/powerpoint/2010/main" val="422186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RFP Purpose: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99" y="1363851"/>
            <a:ext cx="10602897" cy="45141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Build on the NM Statewide Education Network work to date (Phase1)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Select one or multiple vendors who can provide best value L2 circuits between nodes/participants - 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Additional locations for the SEN (participants/nodes)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Contract for three years (with extension(s) possible)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Contract between vendor and the Office of Broadband Access and Expansion (OBAE)</a:t>
            </a:r>
          </a:p>
          <a:p>
            <a:pPr marL="457200" indent="-457200"/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198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EBA9-3535-1632-0C21-2AEC9ED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7" y="366941"/>
            <a:ext cx="10702565" cy="556886"/>
          </a:xfrm>
        </p:spPr>
        <p:txBody>
          <a:bodyPr>
            <a:noAutofit/>
          </a:bodyPr>
          <a:lstStyle/>
          <a:p>
            <a:r>
              <a:rPr lang="en-US" dirty="0"/>
              <a:t>Statewide Education Network (SEN)</a:t>
            </a:r>
          </a:p>
        </p:txBody>
      </p:sp>
      <p:pic>
        <p:nvPicPr>
          <p:cNvPr id="5" name="Content Placeholder 20" descr="Diagram&#10;&#10;Description automatically generated">
            <a:extLst>
              <a:ext uri="{FF2B5EF4-FFF2-40B4-BE49-F238E27FC236}">
                <a16:creationId xmlns:a16="http://schemas.microsoft.com/office/drawing/2014/main" id="{7D21D117-A8F0-60AE-ED9D-59985A11CB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23" y="923827"/>
            <a:ext cx="9276072" cy="52517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73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RFP Requirements / Important Dates: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50758-3877-C3C5-9017-167DDC13F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99295"/>
            <a:ext cx="7772400" cy="48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1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RFP Requirements / Important Dates: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99" y="1363851"/>
            <a:ext cx="10602897" cy="45141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Questions deadline (1/5 - Friday)</a:t>
            </a:r>
          </a:p>
          <a:p>
            <a:pPr marL="1143000" lvl="1" indent="-457200"/>
            <a:r>
              <a:rPr lang="en-US" sz="2800" dirty="0"/>
              <a:t>To Procurement Manager, in writing.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Response to Written Questions (1/9 – Next Tuesday)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highlight>
                  <a:srgbClr val="FFFF00"/>
                </a:highlight>
              </a:rPr>
              <a:t>Proposals Due: 2/07 @ 3:00PM (e-mail only! Careful with delivery / confirmation)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Oral Presentations (if held): 2/22</a:t>
            </a:r>
          </a:p>
          <a:p>
            <a:pPr marL="1143000" lvl="1" indent="-457200"/>
            <a:r>
              <a:rPr lang="en-US" sz="2800" dirty="0"/>
              <a:t>Mark calendars: just in-case.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Awards: 3/11 (tentative)</a:t>
            </a:r>
          </a:p>
          <a:p>
            <a:pPr marL="457200" indent="-457200"/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655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RFP Requirements / Proposal Submission: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70C5E-63DB-70B1-90B9-2255A7D24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78" y="1818811"/>
            <a:ext cx="11513643" cy="260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0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C4D2-4FFE-32AC-A25A-D5D88F90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RFP Requirements: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99" y="1363851"/>
            <a:ext cx="10602897" cy="45141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Prevailing wages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Bonding (IF construction involved)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New Mexico / Veteran preference – Not Applicable (E-rate Funding)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Scoring Criteria</a:t>
            </a:r>
          </a:p>
          <a:p>
            <a:pPr marL="457200" indent="-457200"/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3522125"/>
      </p:ext>
    </p:extLst>
  </p:cSld>
  <p:clrMapOvr>
    <a:masterClrMapping/>
  </p:clrMapOvr>
</p:sld>
</file>

<file path=ppt/theme/theme1.xml><?xml version="1.0" encoding="utf-8"?>
<a:theme xmlns:a="http://schemas.openxmlformats.org/drawingml/2006/main" name="Teal Header">
  <a:themeElements>
    <a:clrScheme name="Custom 36">
      <a:dk1>
        <a:srgbClr val="002F3B"/>
      </a:dk1>
      <a:lt1>
        <a:srgbClr val="FFFFFF"/>
      </a:lt1>
      <a:dk2>
        <a:srgbClr val="3E3E3E"/>
      </a:dk2>
      <a:lt2>
        <a:srgbClr val="002F3B"/>
      </a:lt2>
      <a:accent1>
        <a:srgbClr val="FFFFFF"/>
      </a:accent1>
      <a:accent2>
        <a:srgbClr val="65C7C6"/>
      </a:accent2>
      <a:accent3>
        <a:srgbClr val="FCB613"/>
      </a:accent3>
      <a:accent4>
        <a:srgbClr val="8091A8"/>
      </a:accent4>
      <a:accent5>
        <a:srgbClr val="FFFFFF"/>
      </a:accent5>
      <a:accent6>
        <a:srgbClr val="FF3B3B"/>
      </a:accent6>
      <a:hlink>
        <a:srgbClr val="0000FF"/>
      </a:hlink>
      <a:folHlink>
        <a:srgbClr val="FF00FF"/>
      </a:folHlink>
    </a:clrScheme>
    <a:fontScheme name="Custom 1">
      <a:majorFont>
        <a:latin typeface="Hallo sans BLACK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52BFAD1CB5A47A4E1380AEF78B956" ma:contentTypeVersion="13" ma:contentTypeDescription="Create a new document." ma:contentTypeScope="" ma:versionID="e21174b21e5fd112e3cbcaa614596320">
  <xsd:schema xmlns:xsd="http://www.w3.org/2001/XMLSchema" xmlns:xs="http://www.w3.org/2001/XMLSchema" xmlns:p="http://schemas.microsoft.com/office/2006/metadata/properties" xmlns:ns2="f8e2a5d8-ca76-480a-9a13-8b17c14f25a1" xmlns:ns3="92784003-1a8b-4e6f-a864-384c89f1fa7c" targetNamespace="http://schemas.microsoft.com/office/2006/metadata/properties" ma:root="true" ma:fieldsID="ea9b495c5f389bf538254bb31b4be2e9" ns2:_="" ns3:_="">
    <xsd:import namespace="f8e2a5d8-ca76-480a-9a13-8b17c14f25a1"/>
    <xsd:import namespace="92784003-1a8b-4e6f-a864-384c89f1f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2a5d8-ca76-480a-9a13-8b17c14f2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84003-1a8b-4e6f-a864-384c89f1f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853870d-4222-4bb5-87af-1e19f08e65a4}" ma:internalName="TaxCatchAll" ma:showField="CatchAllData" ma:web="92784003-1a8b-4e6f-a864-384c89f1f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e2a5d8-ca76-480a-9a13-8b17c14f25a1">
      <Terms xmlns="http://schemas.microsoft.com/office/infopath/2007/PartnerControls"/>
    </lcf76f155ced4ddcb4097134ff3c332f>
    <TaxCatchAll xmlns="92784003-1a8b-4e6f-a864-384c89f1fa7c" xsi:nil="true"/>
  </documentManagement>
</p:properties>
</file>

<file path=customXml/itemProps1.xml><?xml version="1.0" encoding="utf-8"?>
<ds:datastoreItem xmlns:ds="http://schemas.openxmlformats.org/officeDocument/2006/customXml" ds:itemID="{CFB42642-FDAD-4419-AA17-F0898B086DF3}"/>
</file>

<file path=customXml/itemProps2.xml><?xml version="1.0" encoding="utf-8"?>
<ds:datastoreItem xmlns:ds="http://schemas.openxmlformats.org/officeDocument/2006/customXml" ds:itemID="{CD6B2EF5-9679-4F03-A52A-DD4F7AF779E8}"/>
</file>

<file path=customXml/itemProps3.xml><?xml version="1.0" encoding="utf-8"?>
<ds:datastoreItem xmlns:ds="http://schemas.openxmlformats.org/officeDocument/2006/customXml" ds:itemID="{A7CB09F2-2600-4E48-BEF0-5518092A6B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6482</TotalTime>
  <Words>685</Words>
  <Application>Microsoft Office PowerPoint</Application>
  <PresentationFormat>Widescreen</PresentationFormat>
  <Paragraphs>209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 Narrow</vt:lpstr>
      <vt:lpstr>Arial</vt:lpstr>
      <vt:lpstr>Calibri</vt:lpstr>
      <vt:lpstr>Franklin Gothic Book</vt:lpstr>
      <vt:lpstr>Hallo sans  </vt:lpstr>
      <vt:lpstr>Hallo sans BLACK</vt:lpstr>
      <vt:lpstr>Nunito Sans</vt:lpstr>
      <vt:lpstr>Nunito Sans Light</vt:lpstr>
      <vt:lpstr>Teal Header</vt:lpstr>
      <vt:lpstr>NM SEN PHASE2 RFP Pre-proposal Meeting Jan. 4th, 2024 @ 10:00AM OBAE / BDCP Team </vt:lpstr>
      <vt:lpstr>Meeting Agenda</vt:lpstr>
      <vt:lpstr>Introductions</vt:lpstr>
      <vt:lpstr>RFP Purpose:</vt:lpstr>
      <vt:lpstr>Statewide Education Network (SEN)</vt:lpstr>
      <vt:lpstr>RFP Requirements / Important Dates:</vt:lpstr>
      <vt:lpstr>RFP Requirements / Important Dates:</vt:lpstr>
      <vt:lpstr>RFP Requirements / Proposal Submission:</vt:lpstr>
      <vt:lpstr>RFP Requirements:</vt:lpstr>
      <vt:lpstr>Scoring Criteria:</vt:lpstr>
      <vt:lpstr>RFP Requirements/Format:</vt:lpstr>
      <vt:lpstr>RFP Requirements/Format:</vt:lpstr>
      <vt:lpstr>Scope Of Work</vt:lpstr>
      <vt:lpstr>SEN</vt:lpstr>
      <vt:lpstr>Phase 2 Participants (From Appendix D) </vt:lpstr>
      <vt:lpstr>Cost Sheet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Mourning, Annamia, DoIT</dc:creator>
  <cp:lastModifiedBy>Paulo Pedreschi</cp:lastModifiedBy>
  <cp:revision>79</cp:revision>
  <cp:lastPrinted>2023-03-02T01:00:10Z</cp:lastPrinted>
  <dcterms:created xsi:type="dcterms:W3CDTF">2023-02-07T04:19:00Z</dcterms:created>
  <dcterms:modified xsi:type="dcterms:W3CDTF">2024-01-04T14:39:58Z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0x01010011652BFAD1CB5A47A4E1380AEF78B956</vt:lpwstr>
  </property>
  <property fmtid="{D5CDD505-2E9C-101B-9397-08002B2CF9AE}" pid="3" name="MediaServiceImageTags">
    <vt:lpwstr/>
  </property>
</Properties>
</file>