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78" r:id="rId5"/>
  </p:sldMasterIdLst>
  <p:notesMasterIdLst>
    <p:notesMasterId r:id="rId30"/>
  </p:notesMasterIdLst>
  <p:handoutMasterIdLst>
    <p:handoutMasterId r:id="rId31"/>
  </p:handoutMasterIdLst>
  <p:sldIdLst>
    <p:sldId id="256" r:id="rId6"/>
    <p:sldId id="7894" r:id="rId7"/>
    <p:sldId id="7904" r:id="rId8"/>
    <p:sldId id="7905" r:id="rId9"/>
    <p:sldId id="7906" r:id="rId10"/>
    <p:sldId id="7907" r:id="rId11"/>
    <p:sldId id="7893" r:id="rId12"/>
    <p:sldId id="7891" r:id="rId13"/>
    <p:sldId id="7896" r:id="rId14"/>
    <p:sldId id="7889" r:id="rId15"/>
    <p:sldId id="7900" r:id="rId16"/>
    <p:sldId id="7902" r:id="rId17"/>
    <p:sldId id="7903" r:id="rId18"/>
    <p:sldId id="7901" r:id="rId19"/>
    <p:sldId id="7908" r:id="rId20"/>
    <p:sldId id="7871" r:id="rId21"/>
    <p:sldId id="7898" r:id="rId22"/>
    <p:sldId id="7897" r:id="rId23"/>
    <p:sldId id="7899" r:id="rId24"/>
    <p:sldId id="7892" r:id="rId25"/>
    <p:sldId id="7909" r:id="rId26"/>
    <p:sldId id="7895" r:id="rId27"/>
    <p:sldId id="7883" r:id="rId28"/>
    <p:sldId id="78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5902EF-7A5A-24AA-6D35-0903B95791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50557-AF51-02FA-6099-63CE195369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6D260-71DC-4875-943E-7584126B98E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39033-87D6-AA10-F10D-149899E01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C034E-8B67-4D83-16E7-F09DA8B8DB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33738-D821-4D6E-9810-2955C5A0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254C0-A6E8-4A97-8390-F9C028110774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81FEC-C5C7-4211-B603-80258724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81FEC-C5C7-4211-B603-80258724F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9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81FEC-C5C7-4211-B603-80258724F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5776-D1C6-AB92-CBE5-643E61301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940943"/>
            <a:ext cx="10972800" cy="14900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63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8761-C4DE-84E7-4FC3-BA158432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E990-EB3B-26F4-DE8B-131A08CEC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812E2-868F-9BED-D10C-B2F7FE175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2F5F0-F603-58FE-42B2-E61EDA0E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309B2-733C-4C99-8015-E00B4FA0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4152E-9803-0164-DB1A-BF3CF60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17BB-4E9C-82EA-2D44-87142799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578B6-B44D-D54E-BEC4-ED07FE170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DF180-EEA8-A0E8-C0D4-886E390F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3BAC1-2736-2710-494C-A5124E42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6418E-4125-5D30-609E-8F0B6D21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D4561-4D37-6A48-2AAE-9039B15A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2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118E-1934-CC6C-AD85-680C437F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5209A-5507-778D-DBD7-0E61801EF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19C43-616A-4A3F-938B-92882708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F891E-B63F-D340-5E8E-B11FA7B8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9975E-7FCD-54B6-6237-00FA2FAE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305CE-093B-3DB0-DF57-70BCC190F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E37E3-7BBD-A587-8AFB-3FE269C2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0E410-9503-6C50-1A73-29551D77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0032-C201-64B9-F96B-D353D875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36321-924D-B6CF-2A40-A280D662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529372B9-3EE9-DF0B-CE4B-CAB7FFF637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9600" y="696879"/>
            <a:ext cx="10069902" cy="44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l">
              <a:defRPr sz="4000">
                <a:solidFill>
                  <a:schemeClr val="tx2"/>
                </a:solidFill>
                <a:latin typeface="Hallo sans BLACK" panose="02000500000000000000" pitchFamily="2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663DC7FF-1643-E5C9-98AA-A4408EC6DAF5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0" y="1418671"/>
            <a:ext cx="10972800" cy="474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buClrTx/>
              <a:defRPr sz="2400">
                <a:latin typeface="Nunito Sans Light" panose="00000400000000000000" pitchFamily="2" charset="0"/>
              </a:defRPr>
            </a:lvl2pPr>
            <a:lvl3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3pPr>
            <a:lvl4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4pPr>
            <a:lvl5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A13B62-B8A3-5ABF-F91A-15C3540EE5AD}"/>
              </a:ext>
            </a:extLst>
          </p:cNvPr>
          <p:cNvGrpSpPr/>
          <p:nvPr userDrawn="1"/>
        </p:nvGrpSpPr>
        <p:grpSpPr>
          <a:xfrm>
            <a:off x="10146587" y="-1"/>
            <a:ext cx="2045413" cy="3995720"/>
            <a:chOff x="9971236" y="263533"/>
            <a:chExt cx="2045413" cy="39957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F77D98-EAB5-1527-372A-4995BB852AE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971236" y="263533"/>
              <a:ext cx="1418673" cy="1418672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F69F1D-6C75-9034-67D3-B79BC3D9E6A9}"/>
                </a:ext>
              </a:extLst>
            </p:cNvPr>
            <p:cNvSpPr/>
            <p:nvPr userDrawn="1"/>
          </p:nvSpPr>
          <p:spPr>
            <a:xfrm rot="16200000">
              <a:off x="11252444" y="4001907"/>
              <a:ext cx="257346" cy="25734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67AAAC-F418-8B55-41B0-7150D22B5402}"/>
                </a:ext>
              </a:extLst>
            </p:cNvPr>
            <p:cNvCxnSpPr/>
            <p:nvPr userDrawn="1"/>
          </p:nvCxnSpPr>
          <p:spPr>
            <a:xfrm rot="16200000">
              <a:off x="10211070" y="2831860"/>
              <a:ext cx="234009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B1D9F-21B8-4C50-E36E-403EE2663FFB}"/>
                </a:ext>
              </a:extLst>
            </p:cNvPr>
            <p:cNvGrpSpPr/>
            <p:nvPr userDrawn="1"/>
          </p:nvGrpSpPr>
          <p:grpSpPr>
            <a:xfrm rot="10800000">
              <a:off x="10623665" y="886014"/>
              <a:ext cx="1185107" cy="288199"/>
              <a:chOff x="8894527" y="939254"/>
              <a:chExt cx="1185107" cy="28819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FB8BEB0-2E54-AA8A-7D85-D65D3861230B}"/>
                  </a:ext>
                </a:extLst>
              </p:cNvPr>
              <p:cNvGrpSpPr/>
              <p:nvPr userDrawn="1"/>
            </p:nvGrpSpPr>
            <p:grpSpPr>
              <a:xfrm rot="10800000" flipH="1">
                <a:off x="9007751" y="1048720"/>
                <a:ext cx="1071883" cy="178733"/>
                <a:chOff x="10022489" y="4224643"/>
                <a:chExt cx="1071883" cy="178733"/>
              </a:xfrm>
              <a:solidFill>
                <a:schemeClr val="bg1"/>
              </a:solidFill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DC85B5B-625B-6381-BD58-0602B44237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6200000">
                  <a:off x="10022489" y="4224643"/>
                  <a:ext cx="178733" cy="17873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8017172-6913-303A-64DE-6141A4A9A33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94774" y="4228278"/>
                  <a:ext cx="8995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AA468CB-870E-A56A-51B7-DBDEE55FDAB7}"/>
                  </a:ext>
                </a:extLst>
              </p:cNvPr>
              <p:cNvSpPr/>
              <p:nvPr userDrawn="1"/>
            </p:nvSpPr>
            <p:spPr>
              <a:xfrm rot="16200000">
                <a:off x="8894527" y="939254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95DCDE-D4CC-22D2-2115-C24AC0968F48}"/>
                </a:ext>
              </a:extLst>
            </p:cNvPr>
            <p:cNvGrpSpPr/>
            <p:nvPr userDrawn="1"/>
          </p:nvGrpSpPr>
          <p:grpSpPr>
            <a:xfrm flipV="1">
              <a:off x="11376364" y="2083741"/>
              <a:ext cx="640285" cy="1782396"/>
              <a:chOff x="10971023" y="1442323"/>
              <a:chExt cx="640285" cy="178239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8189201-E81A-6014-8CBE-DC0EB0ED84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0971023" y="2883392"/>
                <a:ext cx="341327" cy="3413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C72B2C6-2738-B4B1-46F3-A57A18E762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963102" y="2542452"/>
                <a:ext cx="69448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B74CA33-1FB0-705F-E8E3-9C6F2EBAA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308792" y="2075008"/>
                <a:ext cx="125027" cy="1250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A13893A-F746-1A4E-3356-70DBA61D28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609515" y="2441104"/>
                <a:ext cx="115160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E3F34F-3902-AE63-EC15-252C7E6D48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182213" y="1553614"/>
                <a:ext cx="316510" cy="31651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8F3203D-7CB7-9E4B-B997-7EA259B6592A}"/>
                  </a:ext>
                </a:extLst>
              </p:cNvPr>
              <p:cNvSpPr/>
              <p:nvPr userDrawn="1"/>
            </p:nvSpPr>
            <p:spPr>
              <a:xfrm rot="16200000">
                <a:off x="11476989" y="1442323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2F764A-5A33-B6B2-40FA-F71EF5D3E0BC}"/>
                  </a:ext>
                </a:extLst>
              </p:cNvPr>
              <p:cNvSpPr/>
              <p:nvPr userDrawn="1"/>
            </p:nvSpPr>
            <p:spPr>
              <a:xfrm rot="16200000">
                <a:off x="11424526" y="1981415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530E12BB-3666-20F5-477D-A321A4C91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1" y="6165902"/>
            <a:ext cx="2412221" cy="66965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D82040-1458-F1A2-F33E-64BDCB8FC33D}"/>
              </a:ext>
            </a:extLst>
          </p:cNvPr>
          <p:cNvCxnSpPr>
            <a:cxnSpLocks/>
          </p:cNvCxnSpPr>
          <p:nvPr userDrawn="1"/>
        </p:nvCxnSpPr>
        <p:spPr>
          <a:xfrm>
            <a:off x="3545457" y="6585391"/>
            <a:ext cx="59791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35FB0357-3C7A-1933-8A24-4A57ACF8E8C3}"/>
              </a:ext>
            </a:extLst>
          </p:cNvPr>
          <p:cNvSpPr txBox="1">
            <a:spLocks/>
          </p:cNvSpPr>
          <p:nvPr userDrawn="1"/>
        </p:nvSpPr>
        <p:spPr>
          <a:xfrm>
            <a:off x="609600" y="6436841"/>
            <a:ext cx="3763384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rPr>
              <a:t>Completing the New Mexico Broadband Highway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ED4DB01-2617-19E1-FD20-BAE20C4597C8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NM Broadband Highway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0388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529372B9-3EE9-DF0B-CE4B-CAB7FFF637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9600" y="696879"/>
            <a:ext cx="10069902" cy="44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l">
              <a:defRPr sz="4000">
                <a:solidFill>
                  <a:schemeClr val="tx2"/>
                </a:solidFill>
                <a:latin typeface="Hallo sans BLACK" panose="02000500000000000000" pitchFamily="2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663DC7FF-1643-E5C9-98AA-A4408EC6DAF5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0" y="1418671"/>
            <a:ext cx="10972800" cy="474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l"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buClrTx/>
              <a:defRPr sz="2400">
                <a:latin typeface="Nunito Sans Light" panose="00000400000000000000" pitchFamily="2" charset="0"/>
              </a:defRPr>
            </a:lvl2pPr>
            <a:lvl3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3pPr>
            <a:lvl4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4pPr>
            <a:lvl5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A13B62-B8A3-5ABF-F91A-15C3540EE5AD}"/>
              </a:ext>
            </a:extLst>
          </p:cNvPr>
          <p:cNvGrpSpPr/>
          <p:nvPr userDrawn="1"/>
        </p:nvGrpSpPr>
        <p:grpSpPr>
          <a:xfrm>
            <a:off x="10146587" y="-1"/>
            <a:ext cx="2045413" cy="3995720"/>
            <a:chOff x="9971236" y="263533"/>
            <a:chExt cx="2045413" cy="39957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F77D98-EAB5-1527-372A-4995BB852AE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971236" y="263533"/>
              <a:ext cx="1418673" cy="1418672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F69F1D-6C75-9034-67D3-B79BC3D9E6A9}"/>
                </a:ext>
              </a:extLst>
            </p:cNvPr>
            <p:cNvSpPr/>
            <p:nvPr userDrawn="1"/>
          </p:nvSpPr>
          <p:spPr>
            <a:xfrm rot="16200000">
              <a:off x="11252444" y="4001907"/>
              <a:ext cx="257346" cy="25734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67AAAC-F418-8B55-41B0-7150D22B5402}"/>
                </a:ext>
              </a:extLst>
            </p:cNvPr>
            <p:cNvCxnSpPr/>
            <p:nvPr userDrawn="1"/>
          </p:nvCxnSpPr>
          <p:spPr>
            <a:xfrm rot="16200000">
              <a:off x="10211070" y="2831860"/>
              <a:ext cx="234009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B1D9F-21B8-4C50-E36E-403EE2663FFB}"/>
                </a:ext>
              </a:extLst>
            </p:cNvPr>
            <p:cNvGrpSpPr/>
            <p:nvPr userDrawn="1"/>
          </p:nvGrpSpPr>
          <p:grpSpPr>
            <a:xfrm rot="10800000">
              <a:off x="10623665" y="886014"/>
              <a:ext cx="1185107" cy="288199"/>
              <a:chOff x="8894527" y="939254"/>
              <a:chExt cx="1185107" cy="28819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FB8BEB0-2E54-AA8A-7D85-D65D3861230B}"/>
                  </a:ext>
                </a:extLst>
              </p:cNvPr>
              <p:cNvGrpSpPr/>
              <p:nvPr userDrawn="1"/>
            </p:nvGrpSpPr>
            <p:grpSpPr>
              <a:xfrm rot="10800000" flipH="1">
                <a:off x="9007751" y="1048720"/>
                <a:ext cx="1071883" cy="178733"/>
                <a:chOff x="10022489" y="4224643"/>
                <a:chExt cx="1071883" cy="178733"/>
              </a:xfrm>
              <a:solidFill>
                <a:schemeClr val="bg1"/>
              </a:solidFill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DC85B5B-625B-6381-BD58-0602B44237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6200000">
                  <a:off x="10022489" y="4224643"/>
                  <a:ext cx="178733" cy="17873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8017172-6913-303A-64DE-6141A4A9A33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94774" y="4228278"/>
                  <a:ext cx="8995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AA468CB-870E-A56A-51B7-DBDEE55FDAB7}"/>
                  </a:ext>
                </a:extLst>
              </p:cNvPr>
              <p:cNvSpPr/>
              <p:nvPr userDrawn="1"/>
            </p:nvSpPr>
            <p:spPr>
              <a:xfrm rot="16200000">
                <a:off x="8894527" y="939254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95DCDE-D4CC-22D2-2115-C24AC0968F48}"/>
                </a:ext>
              </a:extLst>
            </p:cNvPr>
            <p:cNvGrpSpPr/>
            <p:nvPr userDrawn="1"/>
          </p:nvGrpSpPr>
          <p:grpSpPr>
            <a:xfrm flipV="1">
              <a:off x="11376364" y="2083741"/>
              <a:ext cx="640285" cy="1782396"/>
              <a:chOff x="10971023" y="1442323"/>
              <a:chExt cx="640285" cy="178239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8189201-E81A-6014-8CBE-DC0EB0ED84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0971023" y="2883392"/>
                <a:ext cx="341327" cy="3413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C72B2C6-2738-B4B1-46F3-A57A18E762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963102" y="2542452"/>
                <a:ext cx="69448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B74CA33-1FB0-705F-E8E3-9C6F2EBAA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308792" y="2075008"/>
                <a:ext cx="125027" cy="1250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A13893A-F746-1A4E-3356-70DBA61D28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609515" y="2441104"/>
                <a:ext cx="115160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E3F34F-3902-AE63-EC15-252C7E6D48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182213" y="1553614"/>
                <a:ext cx="316510" cy="31651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8F3203D-7CB7-9E4B-B997-7EA259B6592A}"/>
                  </a:ext>
                </a:extLst>
              </p:cNvPr>
              <p:cNvSpPr/>
              <p:nvPr userDrawn="1"/>
            </p:nvSpPr>
            <p:spPr>
              <a:xfrm rot="16200000">
                <a:off x="11476989" y="1442323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2F764A-5A33-B6B2-40FA-F71EF5D3E0BC}"/>
                  </a:ext>
                </a:extLst>
              </p:cNvPr>
              <p:cNvSpPr/>
              <p:nvPr userDrawn="1"/>
            </p:nvSpPr>
            <p:spPr>
              <a:xfrm rot="16200000">
                <a:off x="11424526" y="1981415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530E12BB-3666-20F5-477D-A321A4C91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1" y="6165902"/>
            <a:ext cx="2412221" cy="66965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D82040-1458-F1A2-F33E-64BDCB8FC33D}"/>
              </a:ext>
            </a:extLst>
          </p:cNvPr>
          <p:cNvCxnSpPr>
            <a:cxnSpLocks/>
          </p:cNvCxnSpPr>
          <p:nvPr userDrawn="1"/>
        </p:nvCxnSpPr>
        <p:spPr>
          <a:xfrm>
            <a:off x="3545457" y="6585391"/>
            <a:ext cx="59791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35FB0357-3C7A-1933-8A24-4A57ACF8E8C3}"/>
              </a:ext>
            </a:extLst>
          </p:cNvPr>
          <p:cNvSpPr txBox="1">
            <a:spLocks/>
          </p:cNvSpPr>
          <p:nvPr userDrawn="1"/>
        </p:nvSpPr>
        <p:spPr>
          <a:xfrm>
            <a:off x="609600" y="6436841"/>
            <a:ext cx="3763384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rPr>
              <a:t>Completing the New Mexico Broadband Highway</a:t>
            </a:r>
          </a:p>
        </p:txBody>
      </p:sp>
    </p:spTree>
    <p:extLst>
      <p:ext uri="{BB962C8B-B14F-4D97-AF65-F5344CB8AC3E}">
        <p14:creationId xmlns:p14="http://schemas.microsoft.com/office/powerpoint/2010/main" val="36045667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773F-B902-5AA4-FF47-4B525BCDE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A0D0E-AB4E-5DD1-CF1C-58A8A06CD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3469-F75F-62B2-BB55-2E1B81FA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A08A3-5E8F-D09C-F0E3-AE8922B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96849-D884-8F23-3C3E-2DCAFD48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C390-7038-0698-5CF3-639933B3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FCD1-8011-751F-C74A-586E032A7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2E021-E5D4-276C-0F32-94113E85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DC6A3-2F3C-8C7B-A2EF-6A38BF5E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1FAD-051D-B7CF-53C1-B7E4A3B9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0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16BE-0F51-FD43-32DE-D0E65AB8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6E3B8-DB3C-AB06-C4E0-B384F3520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F1F8C-EF0B-A704-F04D-95F2C811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F7FD4-1922-EE72-B2AE-693B9633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567EF-83DD-51E7-091E-11152FE9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CEA0-9295-AAA9-E406-57A185A8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0710-3407-368D-BA45-2774B5100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A58BB-764F-45A3-412C-D7FADB734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4420D-D754-77EA-C912-DE7F8AD0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68A21-5C36-1846-AD6F-E5210F59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7E1C3-AAED-4F14-A517-F870FA8B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16C1-AFC7-E7A7-D35C-D4C5683E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2451B-26D1-4E57-6D8D-F98B54ED8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389F9-8448-6C07-D833-E974A59A9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955EF-6901-88B2-5E84-009D806E9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3F8A0-8351-FF73-1B48-F78185841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03667-8CA8-7A22-F952-F663F3DF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83DA9-4102-20B2-9137-FE87C32A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52699-4300-5AF9-7609-E8AE06A1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2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F0EB-7BBB-AE80-6502-527B35A7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B3067-13FD-17EA-4B67-6F589DFA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C7812-53AC-DB0E-93AC-68255A8D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6034E-FBE1-B804-B013-5FE754DD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DC6F3-792E-5940-9FA5-471DE47B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D41C9-72BF-6BC7-CC0B-0EF83160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5D200-1E27-5BEA-B6D6-FFB0CCE9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4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m.benton.org/ls/click?upn=ww5mSnL-2Bk61fSYAxgdj7Ag9eHmDcYIP0fymYzT-2BHFcjZwZG5-2BxtPfcMZ-2B1-2B1LFMwpwfzIxGXwoACndRZFSeeJ9G5-2B5QMmo3ux2n7R9XRDA2IV0XPjlnrcLe-2FiClAcLdf-2BgMBBStvYlNN83gkT-2FXdJp-2Finel5w6juHnJTH3S42HMd8EMuQvS9tXn-2BHp891yZLqDZ__5fL-2BdZKd8ocMNHc9SFg5ehj75c2Qz6kgAgI4pSmv-2FeVfG4ESLpDhq9Y0N7uWm6RvZrBWmD9m5lhMQIbVKoKRdfy0oDGlb-2FTjjC0vzmvVgLmjmnhIgscq3OllwnND5WRI1yRtXV91ohdZvvVHJPqswqoF99qpZyt1kRrCHg5-2BOEdJtO0nme-2BcL4e6sFK8ME1uTPz0UDvz07GM5KjgmE5b2iJx0XS4mKLZcPG9so8A2lKireiMel8yBy0Gd79BdeBa3uJwkAyl9p03C9OXCX3xGyWhbZqTslEbdK-2F9M-2ByuR-2BQ22tQPxG3Y0mSzhgXm4qn5N3Ie7jZP6vJh5-2BQcetSl1O5fzAK6I8-2FHqEDqZTNNYjZ9I5UUSn-2FwbcFc72aDy16q-2Bcb-2BzggYDpyzoNGAHITcvCOonioM7rCrxFfUxo8lUTXZrFefvMFSi3KvCsPCF9ezgiAEFPTP29cDEaAZW0GhUwpEIODl1KA86aLSVQz3C5OwhyBRu-2FV2MVhNdmX-2Fpc1a6AJUmAubeGlgEtMXlK1Mh2USjmEwUO4uENvI-2Fw6FEF-2BjowNrdEY7j5U-2BXDdgEsE6vS8moRR-2FXSotvC2vnLOtCH4JSHfuUAIj145W2ujxzQqeUY2a-2BI211bWv8s2jriyTGami4jnXrjEre0DYiC6e8HQX0HuFH5dWwh9LeQgSygGNqq25JrEucn-2FwHOCzYWkGeLHM-2Bj21eMqhtN1LYA6qXRU1A-2Fq9tqSSY01FvJOxHrwX5mNizQDgEf4QkmaCPzwU-2F-2FXFtbLgkxQwSDyO8UJkUCRB5UfAqeb9KmdZudv2hmbZVkseti-2Fb878BVJp5TKai0NAglmvPuH5oOVA0hyk1tNFgLX07G8eP7LtG4Ri-2BO02jgUAZ86p5dWWwaTI0SNn5xaALYvjGix-2FhDP7YwfqJkuPxA5y4h9IumJYOLg3C3qsGM23g9NFlagMAJ-2B-2FcBalNogm0TUvxv50Up9ZqBTNrgNZjW3G2cNRiaWhOHLhnuGiFBgLOuWd4w3xc7DWrAi6c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D2C60B-1DF8-5F4C-2D98-6F71B8BA1D9F}"/>
              </a:ext>
            </a:extLst>
          </p:cNvPr>
          <p:cNvSpPr/>
          <p:nvPr userDrawn="1"/>
        </p:nvSpPr>
        <p:spPr>
          <a:xfrm>
            <a:off x="-88671" y="27177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11C0867-7550-1204-3404-721597764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92289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en-US" dirty="0"/>
              <a:t>Click To Add Content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9A2CE594-8608-24B4-FEF1-079EADB23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3792072"/>
            <a:ext cx="10972800" cy="5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lang="en-US" dirty="0"/>
              <a:t>Chapter Subheading Text Here</a:t>
            </a:r>
            <a:endParaRPr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DEBAE62-4FF7-2429-F5DE-6EB2F5976C72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NM Broadband Highway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D6C899-D466-4392-62DC-3B3CFF39D81F}"/>
              </a:ext>
            </a:extLst>
          </p:cNvPr>
          <p:cNvGrpSpPr/>
          <p:nvPr userDrawn="1"/>
        </p:nvGrpSpPr>
        <p:grpSpPr>
          <a:xfrm>
            <a:off x="-88671" y="908989"/>
            <a:ext cx="4762433" cy="5076670"/>
            <a:chOff x="-249068" y="637380"/>
            <a:chExt cx="5074588" cy="4948818"/>
          </a:xfrm>
          <a:solidFill>
            <a:schemeClr val="accent3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4C40FF-B2E5-7016-2A8D-9C0DCD406F6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249068" y="3452947"/>
              <a:ext cx="2133251" cy="213325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996B22-B7A7-DBE3-DF27-10742E809597}"/>
                </a:ext>
              </a:extLst>
            </p:cNvPr>
            <p:cNvSpPr/>
            <p:nvPr userDrawn="1"/>
          </p:nvSpPr>
          <p:spPr>
            <a:xfrm>
              <a:off x="1755510" y="3299635"/>
              <a:ext cx="257346" cy="257346"/>
            </a:xfrm>
            <a:prstGeom prst="ellipse">
              <a:avLst/>
            </a:prstGeom>
            <a:grpFill/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BB267F-3968-6011-E7D7-632B6F050A0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2361" y="988231"/>
              <a:ext cx="650406" cy="65040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21FB84-7E25-66BB-C2C0-CEB5B03112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0073" y="1641066"/>
              <a:ext cx="174902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9AAF4C-4FB7-C901-3556-C764F272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0073" y="1633129"/>
              <a:ext cx="0" cy="319759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6BE16-407A-86A9-1D5A-06146149CA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76320" y="991866"/>
              <a:ext cx="271134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E2489-150C-B9DA-9D99-18DB2D288F0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602954" y="1227356"/>
              <a:ext cx="416140" cy="4161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0ACC7E-67EA-A856-47F2-9F31CB2624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12856" y="1230368"/>
              <a:ext cx="271134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DF6993-0AC0-2B59-EE5E-E3991F94B56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64832" y="699113"/>
              <a:ext cx="292664" cy="29266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EFD8045-F158-906B-39ED-7B987D6F80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51988" y="701948"/>
              <a:ext cx="3636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C488FD6-A50F-9A8A-29E7-60B5ECEC4AC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335543" y="1672019"/>
              <a:ext cx="228949" cy="22894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0950E7-5C4D-C17C-4E6D-F54660B5A42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557888" y="1899200"/>
              <a:ext cx="3636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EE9728B-0245-ABCC-B15A-75D6B788D3CD}"/>
                </a:ext>
              </a:extLst>
            </p:cNvPr>
            <p:cNvSpPr/>
            <p:nvPr userDrawn="1"/>
          </p:nvSpPr>
          <p:spPr>
            <a:xfrm>
              <a:off x="3525732" y="637380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77231C9-344A-D975-7E20-BBB3D527545A}"/>
                </a:ext>
              </a:extLst>
            </p:cNvPr>
            <p:cNvSpPr/>
            <p:nvPr userDrawn="1"/>
          </p:nvSpPr>
          <p:spPr>
            <a:xfrm>
              <a:off x="4181143" y="915993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92E7EB-64FE-EE41-DF83-556D689619C4}"/>
                </a:ext>
              </a:extLst>
            </p:cNvPr>
            <p:cNvSpPr/>
            <p:nvPr userDrawn="1"/>
          </p:nvSpPr>
          <p:spPr>
            <a:xfrm>
              <a:off x="2897672" y="921574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F64324-14BF-485A-44E8-23C1F15A57C8}"/>
                </a:ext>
              </a:extLst>
            </p:cNvPr>
            <p:cNvSpPr/>
            <p:nvPr userDrawn="1"/>
          </p:nvSpPr>
          <p:spPr>
            <a:xfrm>
              <a:off x="3272188" y="116320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E1D9A94-6F28-E88A-6FA7-3C5788A97393}"/>
                </a:ext>
              </a:extLst>
            </p:cNvPr>
            <p:cNvSpPr/>
            <p:nvPr userDrawn="1"/>
          </p:nvSpPr>
          <p:spPr>
            <a:xfrm>
              <a:off x="2222568" y="157151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0C2A2F-AFD1-FF09-3EFF-A56A65B7F470}"/>
                </a:ext>
              </a:extLst>
            </p:cNvPr>
            <p:cNvSpPr/>
            <p:nvPr userDrawn="1"/>
          </p:nvSpPr>
          <p:spPr>
            <a:xfrm>
              <a:off x="2817134" y="1827061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CC9AB8-AAC5-7BBA-BEDB-CE094B218BFF}"/>
                </a:ext>
              </a:extLst>
            </p:cNvPr>
            <p:cNvSpPr/>
            <p:nvPr userDrawn="1"/>
          </p:nvSpPr>
          <p:spPr>
            <a:xfrm>
              <a:off x="4691201" y="1161295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70F9E0-BA0A-DD3B-667C-248A7A650F0B}"/>
              </a:ext>
            </a:extLst>
          </p:cNvPr>
          <p:cNvGrpSpPr/>
          <p:nvPr userDrawn="1"/>
        </p:nvGrpSpPr>
        <p:grpSpPr>
          <a:xfrm>
            <a:off x="8245575" y="4416037"/>
            <a:ext cx="3946425" cy="2391857"/>
            <a:chOff x="8496246" y="3876165"/>
            <a:chExt cx="4710299" cy="2764745"/>
          </a:xfrm>
          <a:solidFill>
            <a:schemeClr val="accent3"/>
          </a:solidFill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B77D6C-BC44-7AD1-E92F-E2C598046CC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073294" y="3876165"/>
              <a:ext cx="2133251" cy="2133251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EA30692-AB79-1453-CA7D-DFC21A79673B}"/>
                </a:ext>
              </a:extLst>
            </p:cNvPr>
            <p:cNvSpPr/>
            <p:nvPr userDrawn="1"/>
          </p:nvSpPr>
          <p:spPr>
            <a:xfrm>
              <a:off x="8496246" y="5871952"/>
              <a:ext cx="257346" cy="257346"/>
            </a:xfrm>
            <a:prstGeom prst="ellipse">
              <a:avLst/>
            </a:prstGeom>
            <a:grpFill/>
            <a:ln w="1270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CBC2491-3EA0-1AD7-DD43-DA5DBB23ECF1}"/>
                </a:ext>
              </a:extLst>
            </p:cNvPr>
            <p:cNvCxnSpPr/>
            <p:nvPr userDrawn="1"/>
          </p:nvCxnSpPr>
          <p:spPr>
            <a:xfrm>
              <a:off x="8753592" y="6000625"/>
              <a:ext cx="2340095" cy="0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345BF4E-0EEA-5D8A-D235-A62E08F6E02F}"/>
                </a:ext>
              </a:extLst>
            </p:cNvPr>
            <p:cNvGrpSpPr/>
            <p:nvPr userDrawn="1"/>
          </p:nvGrpSpPr>
          <p:grpSpPr>
            <a:xfrm rot="16200000" flipH="1">
              <a:off x="10862116" y="4703283"/>
              <a:ext cx="1510594" cy="178733"/>
              <a:chOff x="10022489" y="4224643"/>
              <a:chExt cx="1510594" cy="178733"/>
            </a:xfrm>
            <a:grpFill/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7368BC4-A3C6-4EA1-652D-78C39D7012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10022489" y="4224643"/>
                <a:ext cx="178733" cy="178733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43BCE4-56C8-4B07-4BDD-AC928898F3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863929" y="3559123"/>
                <a:ext cx="0" cy="1338309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2A5AA0-23A7-83F4-946C-2286C37086B1}"/>
                </a:ext>
              </a:extLst>
            </p:cNvPr>
            <p:cNvSpPr/>
            <p:nvPr userDrawn="1"/>
          </p:nvSpPr>
          <p:spPr>
            <a:xfrm>
              <a:off x="11681926" y="3924129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4796FA-1CE7-9C36-F5FB-F1261ADA70A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530780" y="6000625"/>
              <a:ext cx="341327" cy="341327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139E14-36AC-0F70-0FBC-045DF1B6BB2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865805" y="6339946"/>
              <a:ext cx="694484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817DDAC-98C9-E889-707F-0D09B3E179D4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555464" y="6338394"/>
              <a:ext cx="125027" cy="125027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4CA483-F107-D69A-1922-E6BA83D6E7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38593" y="6214919"/>
              <a:ext cx="1151604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EF9F78B-BC07-1560-3ADD-827F8B07A28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885375" y="6211815"/>
              <a:ext cx="316510" cy="31651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AAB3CB2-3994-A7CD-B0DC-2329B5FA79D3}"/>
                </a:ext>
              </a:extLst>
            </p:cNvPr>
            <p:cNvSpPr/>
            <p:nvPr userDrawn="1"/>
          </p:nvSpPr>
          <p:spPr>
            <a:xfrm>
              <a:off x="11178857" y="6506591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DC4C5F2-1F30-F2FC-48A2-648AC3A756F2}"/>
                </a:ext>
              </a:extLst>
            </p:cNvPr>
            <p:cNvSpPr/>
            <p:nvPr userDrawn="1"/>
          </p:nvSpPr>
          <p:spPr>
            <a:xfrm>
              <a:off x="10639765" y="645412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FACD9CE-7E2C-6A13-B9D4-5DC511FEE8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0" y="5025068"/>
            <a:ext cx="2889738" cy="1291622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9CE19459-3C79-2260-8730-F141EB5095E9}"/>
              </a:ext>
            </a:extLst>
          </p:cNvPr>
          <p:cNvSpPr txBox="1">
            <a:spLocks/>
          </p:cNvSpPr>
          <p:nvPr userDrawn="1"/>
        </p:nvSpPr>
        <p:spPr>
          <a:xfrm>
            <a:off x="3342037" y="6617365"/>
            <a:ext cx="5482785" cy="3137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lnSpcReduction="1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u="none" strike="noStrike">
                <a:solidFill>
                  <a:schemeClr val="bg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Subscribe to New Mexico Broadband Connections</a:t>
            </a:r>
            <a:r>
              <a:rPr lang="en-US" sz="1600">
                <a:solidFill>
                  <a:schemeClr val="bg1"/>
                </a:solidFill>
                <a:effectLst/>
              </a:rPr>
              <a:t> 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2"/>
          </a:solidFill>
          <a:latin typeface="Hallo sans 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FF1C0-28C0-6468-525E-A7290149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E8CC6-A27D-380A-BF47-D2C51D125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FC201-9762-4BEB-6C29-1750F558C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2D02F4-D553-4999-91B0-A4BEDB21AAD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168CC-AE93-1EAC-655B-0DF7EE085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DC4C0-A46C-99E0-1419-2FA5A13B4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F7F9E0-91A4-47DD-9A67-8CA31074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4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gdkZjFmVU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DC03-6FAB-2669-8F31-8DA81833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0942"/>
            <a:ext cx="10972800" cy="3205823"/>
          </a:xfrm>
        </p:spPr>
        <p:txBody>
          <a:bodyPr lIns="45719" tIns="45720" rIns="45719" bIns="45720" anchor="ctr">
            <a:norm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Statewide Education Network</a:t>
            </a:r>
            <a:b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b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Advisory Committee</a:t>
            </a:r>
            <a:br>
              <a:rPr lang="en-US" sz="4800" kern="0" dirty="0">
                <a:latin typeface="Arial"/>
                <a:cs typeface="Arial"/>
              </a:rPr>
            </a:b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br>
              <a:rPr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March</a:t>
            </a:r>
            <a:r>
              <a:rPr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21st, 2024</a:t>
            </a:r>
            <a:br>
              <a:rPr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8625C-5156-8E01-66B3-6973CB57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916" y="0"/>
            <a:ext cx="2816084" cy="231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4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27089-0C13-916E-241A-49DEC0CF6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395C-D499-0D91-B589-068AC322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SEN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975B-24AC-1830-F8A2-93D39DE3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9686"/>
            <a:ext cx="10972800" cy="4742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OBAE / BDCP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Integrity Network Solutions (INS) / </a:t>
            </a:r>
            <a:r>
              <a:rPr lang="en-US" dirty="0" err="1"/>
              <a:t>Ciena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Lumen / Zayo / </a:t>
            </a:r>
            <a:r>
              <a:rPr lang="en-US" dirty="0" err="1"/>
              <a:t>Conterra</a:t>
            </a:r>
            <a:r>
              <a:rPr lang="en-US" dirty="0"/>
              <a:t> / Comcast / Plateau / UPN / Windstream /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UNM / UNM Gallup / NMSU / NMT / </a:t>
            </a:r>
            <a:r>
              <a:rPr lang="en-US" dirty="0" err="1"/>
              <a:t>SantaFe</a:t>
            </a:r>
            <a:r>
              <a:rPr lang="en-US" dirty="0"/>
              <a:t> Indian School / </a:t>
            </a:r>
            <a:r>
              <a:rPr lang="en-US" dirty="0" err="1"/>
              <a:t>SanJuan</a:t>
            </a:r>
            <a:r>
              <a:rPr lang="en-US" dirty="0"/>
              <a:t> College / Highlands University / Clovis CC / Eastern NM Roswell / Western NM University</a:t>
            </a:r>
          </a:p>
        </p:txBody>
      </p:sp>
    </p:spTree>
    <p:extLst>
      <p:ext uri="{BB962C8B-B14F-4D97-AF65-F5344CB8AC3E}">
        <p14:creationId xmlns:p14="http://schemas.microsoft.com/office/powerpoint/2010/main" val="44008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0E079-1538-8281-3082-4E092290E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3735-2D2D-F190-0CBD-5707DAC0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Stewards of the 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7A858-03D7-98BC-634F-E9F912DD1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John Osmon – Architect/Network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Jake Khuon – Architect/Network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Tyler Brown – Architect/Network Engineer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Paul Blasquez – Operational Support System 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8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6878"/>
            <a:ext cx="8991600" cy="504583"/>
          </a:xfrm>
        </p:spPr>
        <p:txBody>
          <a:bodyPr>
            <a:normAutofit/>
          </a:bodyPr>
          <a:lstStyle/>
          <a:p>
            <a:r>
              <a:rPr lang="en-US" sz="2000"/>
              <a:t>Last mile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10" y="1201462"/>
            <a:ext cx="11409336" cy="4742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23C7-9EBC-5FDF-F63C-749D41B1F3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788" y="1201461"/>
            <a:ext cx="4786604" cy="5330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000A8-73B8-7CC1-75DF-991B66DF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35" y="1201460"/>
            <a:ext cx="4791456" cy="5337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36E9D-B7FB-B0CF-5B1C-76763362A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49" y="1201460"/>
            <a:ext cx="4786603" cy="533701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0A256B9-6732-AB19-0C2F-B7A1EB75AC25}"/>
              </a:ext>
            </a:extLst>
          </p:cNvPr>
          <p:cNvGraphicFramePr>
            <a:graphicFrameLocks noGrp="1"/>
          </p:cNvGraphicFramePr>
          <p:nvPr/>
        </p:nvGraphicFramePr>
        <p:xfrm>
          <a:off x="5509537" y="1357219"/>
          <a:ext cx="5765799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67">
                  <a:extLst>
                    <a:ext uri="{9D8B030D-6E8A-4147-A177-3AD203B41FA5}">
                      <a16:colId xmlns:a16="http://schemas.microsoft.com/office/drawing/2014/main" val="3364652018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4105324803"/>
                    </a:ext>
                  </a:extLst>
                </a:gridCol>
                <a:gridCol w="135467">
                  <a:extLst>
                    <a:ext uri="{9D8B030D-6E8A-4147-A177-3AD203B41FA5}">
                      <a16:colId xmlns:a16="http://schemas.microsoft.com/office/drawing/2014/main" val="668151663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3401977789"/>
                    </a:ext>
                  </a:extLst>
                </a:gridCol>
                <a:gridCol w="135467">
                  <a:extLst>
                    <a:ext uri="{9D8B030D-6E8A-4147-A177-3AD203B41FA5}">
                      <a16:colId xmlns:a16="http://schemas.microsoft.com/office/drawing/2014/main" val="2754667105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136306104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Dorn Charter School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Mountain Mahogany </a:t>
                      </a:r>
                      <a:r>
                        <a:rPr lang="en-US" sz="800" u="none" strike="noStrike" err="1">
                          <a:solidFill>
                            <a:srgbClr val="00B050"/>
                          </a:solidFill>
                          <a:effectLst/>
                        </a:rPr>
                        <a:t>Cmty</a:t>
                      </a:r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 School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Truth or Consequences Data Center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7451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Mark Armijo Academy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Monte Del Sol Charter School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Hatch Valley Schools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169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APS Data Center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Santa Fe Public Schools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Santa Rosa Schools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0588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Coral Cmty Charter School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Farmington District Office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Gadsden Administrative Center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1179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Albuquerque School of Excellence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Las Vegas City Schools Data Center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Belen Schools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391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21st Century Public Academy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Capitan Schools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Los Alamos Schools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50355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8836F13-4A7A-F783-6164-8E3EEF8E398B}"/>
              </a:ext>
            </a:extLst>
          </p:cNvPr>
          <p:cNvGraphicFramePr>
            <a:graphicFrameLocks noGrp="1"/>
          </p:cNvGraphicFramePr>
          <p:nvPr/>
        </p:nvGraphicFramePr>
        <p:xfrm>
          <a:off x="5519244" y="2686402"/>
          <a:ext cx="5765799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67">
                  <a:extLst>
                    <a:ext uri="{9D8B030D-6E8A-4147-A177-3AD203B41FA5}">
                      <a16:colId xmlns:a16="http://schemas.microsoft.com/office/drawing/2014/main" val="1458887610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1725920061"/>
                    </a:ext>
                  </a:extLst>
                </a:gridCol>
                <a:gridCol w="135467">
                  <a:extLst>
                    <a:ext uri="{9D8B030D-6E8A-4147-A177-3AD203B41FA5}">
                      <a16:colId xmlns:a16="http://schemas.microsoft.com/office/drawing/2014/main" val="1579580957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2499329487"/>
                    </a:ext>
                  </a:extLst>
                </a:gridCol>
                <a:gridCol w="135467">
                  <a:extLst>
                    <a:ext uri="{9D8B030D-6E8A-4147-A177-3AD203B41FA5}">
                      <a16:colId xmlns:a16="http://schemas.microsoft.com/office/drawing/2014/main" val="2646722459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326222631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Albuquerque Sign Language Academy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Deming Data Center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Pojoaque Central Office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3482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Amy Biehl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Dexter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Quemado Independent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4715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err="1">
                          <a:solidFill>
                            <a:srgbClr val="0070C0"/>
                          </a:solidFill>
                          <a:effectLst/>
                        </a:rPr>
                        <a:t>Cien</a:t>
                      </a:r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800" u="none" strike="noStrike" err="1">
                          <a:solidFill>
                            <a:srgbClr val="0070C0"/>
                          </a:solidFill>
                          <a:effectLst/>
                        </a:rPr>
                        <a:t>Aguas</a:t>
                      </a:r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 International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Diné College Tribal Library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Questa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42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Cottonwood Classical Prep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DEAP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Raices del Saber </a:t>
                      </a:r>
                      <a:r>
                        <a:rPr lang="en-US" sz="800" u="none" strike="noStrike" err="1">
                          <a:solidFill>
                            <a:srgbClr val="0070C0"/>
                          </a:solidFill>
                          <a:effectLst/>
                        </a:rPr>
                        <a:t>Xinachtli</a:t>
                      </a:r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949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Gordon Bernell Charter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Glenwood Library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Reserve Independent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4704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Health Leadership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Hagerman Municipal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Reserve Library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7813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La Academia De Esperanza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Hobbs Municipal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Rio Rancho Public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3856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Los Puentes Charter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Hondo Valley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Roy Municipal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603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New Mexico International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Jemez Mountain (NCC)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Ruidoso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406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Technology Leadership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Jemez Valley (NCC)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Silver Consolidated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175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Alamogordo Public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Las Cruces Public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49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Socorro Data Center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4875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Carlsbad Municipal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Lordsburg Municipal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Taos Academy Charter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036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Carrizozo Municipal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Magdalena Elementary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Tierra Encantada Charter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4867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Cimarron Mun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Magdalena Library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Tularosa Municipal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5557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Cloudcroft Mun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MESD Network Operations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Vista Grande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355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Clovis Municipal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Middle College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Wagon Mound Public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688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Cobre Consolidated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Mosaic Academy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West Las Vegas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853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Corona Public Schools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New America School - Las Cruces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Zuni Public School District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9732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Deming Cesar Chavez High School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38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70C0"/>
                          </a:solidFill>
                          <a:effectLst/>
                        </a:rPr>
                        <a:t>New Mexico School For The Deaf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40143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31BBB07-6EFE-C2D7-7D8D-497FD090D0B5}"/>
              </a:ext>
            </a:extLst>
          </p:cNvPr>
          <p:cNvSpPr txBox="1"/>
          <p:nvPr/>
        </p:nvSpPr>
        <p:spPr>
          <a:xfrm>
            <a:off x="5483352" y="1056602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BA7651-26F2-EA7D-AA88-75D0405B112E}"/>
              </a:ext>
            </a:extLst>
          </p:cNvPr>
          <p:cNvSpPr txBox="1"/>
          <p:nvPr/>
        </p:nvSpPr>
        <p:spPr>
          <a:xfrm>
            <a:off x="5483352" y="2425590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2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6878"/>
            <a:ext cx="8991600" cy="504583"/>
          </a:xfrm>
        </p:spPr>
        <p:txBody>
          <a:bodyPr>
            <a:normAutofit/>
          </a:bodyPr>
          <a:lstStyle/>
          <a:p>
            <a:r>
              <a:rPr lang="en-US" sz="2000"/>
              <a:t>SEN Nodes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23C7-9EBC-5FDF-F63C-749D41B1F3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788" y="1201461"/>
            <a:ext cx="4786604" cy="5330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D849A-B650-F249-9F6C-F9F44A9380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01461"/>
            <a:ext cx="4904792" cy="5330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5925F7-9838-D91F-399C-ECF7D734C2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01461"/>
            <a:ext cx="4904792" cy="5330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C2671B-4477-348D-9271-100B6DF1C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758" y="1386764"/>
            <a:ext cx="2347163" cy="1752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625A5D-B3C9-2138-A2D5-13B4C35FA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378" y="3139516"/>
            <a:ext cx="2339543" cy="12574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DA9E77-2EC0-503C-23BF-B7D06CA1C3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201461"/>
            <a:ext cx="4904792" cy="5330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7512E5-55BE-3F04-925B-3FAED0190B4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99" y="1201461"/>
            <a:ext cx="4904793" cy="5330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16CFB-EB7D-B0EC-D217-312B2B6AE6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8" y="1200893"/>
            <a:ext cx="4904792" cy="533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C325AD-F0B6-F8E3-9DCC-652F700DAA43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09596" y="1200893"/>
            <a:ext cx="4901184" cy="533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E9CE7-77B0-5038-CA1C-EA9FCF0CCC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596" y="729575"/>
            <a:ext cx="4901184" cy="580227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CAF4F1-237B-0BDE-BFA0-B61B025C162F}"/>
              </a:ext>
            </a:extLst>
          </p:cNvPr>
          <p:cNvCxnSpPr/>
          <p:nvPr/>
        </p:nvCxnSpPr>
        <p:spPr>
          <a:xfrm>
            <a:off x="2555733" y="3139516"/>
            <a:ext cx="123987" cy="260260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2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AD903-ED10-6D40-9753-447C3276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253B-FFFD-936A-CEA0-4F574938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SEN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09DBEA-7273-E910-CF8F-CF85DBE7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47" y="238539"/>
            <a:ext cx="7280997" cy="60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6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AD903-ED10-6D40-9753-447C3276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253B-FFFD-936A-CEA0-4F574938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SEN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7928A1-8522-F112-1DBA-92EB6A2BACE6}"/>
              </a:ext>
            </a:extLst>
          </p:cNvPr>
          <p:cNvCxnSpPr>
            <a:cxnSpLocks/>
          </p:cNvCxnSpPr>
          <p:nvPr/>
        </p:nvCxnSpPr>
        <p:spPr>
          <a:xfrm flipH="1">
            <a:off x="344428" y="2321669"/>
            <a:ext cx="93043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4568D7-3A10-93A7-C715-89129A01AB4A}"/>
              </a:ext>
            </a:extLst>
          </p:cNvPr>
          <p:cNvCxnSpPr>
            <a:cxnSpLocks/>
          </p:cNvCxnSpPr>
          <p:nvPr/>
        </p:nvCxnSpPr>
        <p:spPr>
          <a:xfrm flipH="1">
            <a:off x="380873" y="1672312"/>
            <a:ext cx="93043" cy="0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E7923B-11DF-7177-F31D-5FA172F5E19B}"/>
              </a:ext>
            </a:extLst>
          </p:cNvPr>
          <p:cNvSpPr txBox="1"/>
          <p:nvPr/>
        </p:nvSpPr>
        <p:spPr>
          <a:xfrm>
            <a:off x="380873" y="1791571"/>
            <a:ext cx="209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SEN 100G Wave (Lumen)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7A23C-8259-6563-1B1D-F80FA2194887}"/>
              </a:ext>
            </a:extLst>
          </p:cNvPr>
          <p:cNvSpPr txBox="1"/>
          <p:nvPr/>
        </p:nvSpPr>
        <p:spPr>
          <a:xfrm>
            <a:off x="396298" y="2515005"/>
            <a:ext cx="209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Future State-Coordinated XXXG Wave (YY Vendor) Alternative Path(s)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A7B6E-9B78-C99F-93A3-11E8CC40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248" y="923827"/>
            <a:ext cx="6573078" cy="49042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16D61-82B9-C75D-3878-0ACE781D728B}"/>
              </a:ext>
            </a:extLst>
          </p:cNvPr>
          <p:cNvCxnSpPr>
            <a:cxnSpLocks/>
          </p:cNvCxnSpPr>
          <p:nvPr/>
        </p:nvCxnSpPr>
        <p:spPr>
          <a:xfrm>
            <a:off x="4242966" y="3527415"/>
            <a:ext cx="0" cy="112832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481640-FFA6-E326-6769-64ED25CABE66}"/>
              </a:ext>
            </a:extLst>
          </p:cNvPr>
          <p:cNvCxnSpPr>
            <a:cxnSpLocks/>
          </p:cNvCxnSpPr>
          <p:nvPr/>
        </p:nvCxnSpPr>
        <p:spPr>
          <a:xfrm>
            <a:off x="4242966" y="1928437"/>
            <a:ext cx="0" cy="112832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9E2AEC-EA66-845B-56BD-C6B0F7C32ABD}"/>
              </a:ext>
            </a:extLst>
          </p:cNvPr>
          <p:cNvCxnSpPr>
            <a:cxnSpLocks/>
          </p:cNvCxnSpPr>
          <p:nvPr/>
        </p:nvCxnSpPr>
        <p:spPr>
          <a:xfrm flipH="1">
            <a:off x="4390826" y="4091579"/>
            <a:ext cx="715082" cy="69765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EF030C-B2F0-7D19-EF70-C9CED6DA510A}"/>
              </a:ext>
            </a:extLst>
          </p:cNvPr>
          <p:cNvCxnSpPr>
            <a:cxnSpLocks/>
          </p:cNvCxnSpPr>
          <p:nvPr/>
        </p:nvCxnSpPr>
        <p:spPr>
          <a:xfrm>
            <a:off x="4520476" y="1689661"/>
            <a:ext cx="1992841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71571D-A1AD-1306-6EFD-D3FC163BFD90}"/>
              </a:ext>
            </a:extLst>
          </p:cNvPr>
          <p:cNvCxnSpPr>
            <a:cxnSpLocks/>
          </p:cNvCxnSpPr>
          <p:nvPr/>
        </p:nvCxnSpPr>
        <p:spPr>
          <a:xfrm flipH="1" flipV="1">
            <a:off x="6956780" y="1728712"/>
            <a:ext cx="1144457" cy="36947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37CCC5-1F83-209A-E475-1B8CBD562CF5}"/>
              </a:ext>
            </a:extLst>
          </p:cNvPr>
          <p:cNvCxnSpPr>
            <a:cxnSpLocks/>
          </p:cNvCxnSpPr>
          <p:nvPr/>
        </p:nvCxnSpPr>
        <p:spPr>
          <a:xfrm flipH="1">
            <a:off x="6488976" y="4440405"/>
            <a:ext cx="1821631" cy="53206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25CA01-CD2F-E392-D605-F3D09BE38883}"/>
              </a:ext>
            </a:extLst>
          </p:cNvPr>
          <p:cNvCxnSpPr>
            <a:cxnSpLocks/>
          </p:cNvCxnSpPr>
          <p:nvPr/>
        </p:nvCxnSpPr>
        <p:spPr>
          <a:xfrm flipH="1">
            <a:off x="8703920" y="3326931"/>
            <a:ext cx="21299" cy="77943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01AADD-C002-F8EA-9DED-611B5EDC834A}"/>
              </a:ext>
            </a:extLst>
          </p:cNvPr>
          <p:cNvCxnSpPr>
            <a:cxnSpLocks/>
          </p:cNvCxnSpPr>
          <p:nvPr/>
        </p:nvCxnSpPr>
        <p:spPr>
          <a:xfrm>
            <a:off x="8383904" y="2175871"/>
            <a:ext cx="341315" cy="62355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9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EBA9-3535-1632-0C21-2AEC9ED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Connection Options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AFBC5-498E-8206-F003-FBD546C2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8" y="915046"/>
            <a:ext cx="8423802" cy="55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3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639B7-C64C-0AB6-0D40-83F9E4FB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A721-820B-93CC-D443-3BB1DB86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Connection Options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E05F1A7-19F1-CE88-C5CB-10B5CD27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8" y="923827"/>
            <a:ext cx="8473421" cy="56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10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E8D75-FBEE-8F05-F562-4B48E29A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FEB4-AC26-2616-D68C-64EFE0D6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Connection Options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CD85DEA-20CC-0387-413D-70C20E22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8" y="923827"/>
            <a:ext cx="8329044" cy="55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7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8520-C193-75D4-AFD6-D336D466C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E6DE-7FFB-9E30-819D-45181E7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Connection Options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C731155-CF63-2E0A-4AAC-3F2D4C9D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8" y="923827"/>
            <a:ext cx="8287796" cy="54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4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269F-78D0-8F21-5CEF-A61791C7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2A6D-30CF-A7CF-85EF-5314F3C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BFBC-D162-B155-9D3F-34D4DDF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B22493B-118E-7DDC-9D27-2CFE58B05FC5}"/>
              </a:ext>
            </a:extLst>
          </p:cNvPr>
          <p:cNvSpPr txBox="1">
            <a:spLocks/>
          </p:cNvSpPr>
          <p:nvPr/>
        </p:nvSpPr>
        <p:spPr>
          <a:xfrm>
            <a:off x="543613" y="1480713"/>
            <a:ext cx="10775950" cy="3521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897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Brief Introductions of new members</a:t>
            </a:r>
          </a:p>
          <a:p>
            <a:r>
              <a:rPr lang="en-US" dirty="0"/>
              <a:t>Presentation – Technology Planning / Future Ready Schools</a:t>
            </a:r>
          </a:p>
          <a:p>
            <a:pPr lvl="1"/>
            <a:r>
              <a:rPr lang="en-US" dirty="0"/>
              <a:t>Tom Murray, Director of Innovation</a:t>
            </a:r>
          </a:p>
          <a:p>
            <a:r>
              <a:rPr lang="en-US" dirty="0"/>
              <a:t>Statewide Education Network (SEN): Design, Status &amp; Timeline</a:t>
            </a:r>
          </a:p>
          <a:p>
            <a:r>
              <a:rPr lang="en-US" dirty="0"/>
              <a:t>School Participants – Transition Process and Transition Plan</a:t>
            </a:r>
          </a:p>
          <a:p>
            <a:r>
              <a:rPr lang="en-US" dirty="0"/>
              <a:t>Other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2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6804C-E0F4-E621-7633-7AED3FD4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0B20-4159-C589-85F3-CE4AA435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8067B-1092-EEAB-9E48-0CD06F7F5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1461477"/>
            <a:ext cx="11183332" cy="4858935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Internet circuits turnup Albuquerque (Zayo) &amp; Las Cruces (</a:t>
            </a:r>
            <a:r>
              <a:rPr lang="en-US" sz="2800" dirty="0" err="1"/>
              <a:t>Conterra</a:t>
            </a:r>
            <a:r>
              <a:rPr lang="en-US" sz="2800" dirty="0"/>
              <a:t>): </a:t>
            </a:r>
            <a:r>
              <a:rPr lang="en-US" sz="2800" b="1" dirty="0"/>
              <a:t>April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Backbone circuit turnup Albuquerque - Las Cruces: </a:t>
            </a:r>
            <a:r>
              <a:rPr lang="en-US" sz="2800" b="1" dirty="0"/>
              <a:t>April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SEN Equipment Installation &amp; Testing – Albuquerque &amp; Las Cruces: </a:t>
            </a:r>
            <a:r>
              <a:rPr lang="en-US" sz="2800" b="1" dirty="0"/>
              <a:t>April / May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Other Backbone circuits: May / June / As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SEN Equipment Installation: May / June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March / April / May: 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Schedule individual meetings with all Phase1 participants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Assign PM / Single point of contact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Fill out survey / configuration sheet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Develop switchover plan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Memorandum Of Agreement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June / July: Schedule switchover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Availability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2000" dirty="0"/>
              <a:t>Special events</a:t>
            </a:r>
          </a:p>
          <a:p>
            <a:pPr marL="1200150" lvl="1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July 1, 2024 SEN Operational</a:t>
            </a:r>
          </a:p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734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6804C-E0F4-E621-7633-7AED3FD4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0B20-4159-C589-85F3-CE4AA435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SEN Phase1 Participants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802F5-5776-793E-CB79-B6B0BBDD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04" y="1026063"/>
            <a:ext cx="9548191" cy="5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A3C7C-407B-E838-D52F-27F21C11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536-04F1-B0E7-4529-07654716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 Services (Networking / Security):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0BC79-C74D-E513-DC2D-6E7A8B19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65748"/>
            <a:ext cx="10972800" cy="4742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Internet (IPv6 First / IPv4), BGP Peering, Central Service, Private Point To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DDoS Protection, IDPS, NOC / SOC, Helpdesk: 833-999-4SEN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Near Future: Internet2, content filtering, managed firewall, secure DNS, Disaster Recovery…?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40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EBA9-3535-1632-0C21-2AEC9ED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B846A-9521-0DCD-AD69-5CB9577C0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073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120D03-4C78-B217-219A-30329738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support!</a:t>
            </a:r>
          </a:p>
        </p:txBody>
      </p:sp>
    </p:spTree>
    <p:extLst>
      <p:ext uri="{BB962C8B-B14F-4D97-AF65-F5344CB8AC3E}">
        <p14:creationId xmlns:p14="http://schemas.microsoft.com/office/powerpoint/2010/main" val="207585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269F-78D0-8F21-5CEF-A61791C7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2A6D-30CF-A7CF-85EF-5314F3C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Future Ready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BFBC-D162-B155-9D3F-34D4DDF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B22493B-118E-7DDC-9D27-2CFE58B05FC5}"/>
              </a:ext>
            </a:extLst>
          </p:cNvPr>
          <p:cNvSpPr txBox="1">
            <a:spLocks/>
          </p:cNvSpPr>
          <p:nvPr/>
        </p:nvSpPr>
        <p:spPr>
          <a:xfrm>
            <a:off x="543613" y="1480713"/>
            <a:ext cx="10775950" cy="3521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897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Tom Murray – Director of Innovation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B1AA3-0F13-CBFB-A021-CDF68F39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83" y="162996"/>
            <a:ext cx="2629267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9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269F-78D0-8F21-5CEF-A61791C7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2A6D-30CF-A7CF-85EF-5314F3C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Broadband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BFBC-D162-B155-9D3F-34D4DDF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90DF5-B872-3871-FF7D-C2D919FA9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91" y="1107046"/>
            <a:ext cx="7560618" cy="50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269F-78D0-8F21-5CEF-A61791C7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2A6D-30CF-A7CF-85EF-5314F3C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Broadband Updates - BEAD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BFBC-D162-B155-9D3F-34D4DDF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157D1F5B-9173-75AD-7D37-67F0475A6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198512"/>
            <a:ext cx="11687175" cy="52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2C3D8-D73E-E185-A5E0-FE13545E8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062394"/>
            <a:ext cx="1851025" cy="1831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DA185-6E48-BEEC-EFC2-E206130F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61" y="3461139"/>
            <a:ext cx="317500" cy="11176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26DB1A-FE00-1C6E-D600-DF1D0F3D4433}"/>
              </a:ext>
            </a:extLst>
          </p:cNvPr>
          <p:cNvCxnSpPr/>
          <p:nvPr/>
        </p:nvCxnSpPr>
        <p:spPr bwMode="gray">
          <a:xfrm flipV="1">
            <a:off x="4672095" y="4708980"/>
            <a:ext cx="0" cy="36576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7269F-78D0-8F21-5CEF-A61791C7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2A6D-30CF-A7CF-85EF-5314F3C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SEN Phase 1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BFBC-D162-B155-9D3F-34D4DDF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3" y="923827"/>
            <a:ext cx="11183332" cy="5396585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en-US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1143000" lvl="1" indent="-457200"/>
            <a:endParaRPr lang="en-US" sz="1200" dirty="0"/>
          </a:p>
          <a:p>
            <a:pPr marL="1143000" lvl="1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Content Placeholder 20" descr="Diagram&#10;&#10;Description automatically generated">
            <a:extLst>
              <a:ext uri="{FF2B5EF4-FFF2-40B4-BE49-F238E27FC236}">
                <a16:creationId xmlns:a16="http://schemas.microsoft.com/office/drawing/2014/main" id="{90426F91-ED7D-8965-F944-EAB7DA91C0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98" y="1030009"/>
            <a:ext cx="9156803" cy="51842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61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DF9DF-08F1-AEAB-18AA-B4F3F97B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EF9D-227B-9F3A-886A-11FF04A5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the Statewide Education Network (SEN)?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75E13-A0B9-86AF-8145-ABB85D2B0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https://youtu.be/WgdkZjFmVUY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Network coordinated by the state, leveraging Internet Service Providers’ existing broadband infrastructure and services.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Will connect all public schools (K12) who participate together and to secure internet. Voluntary participation.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 entities could participate: libraries, </a:t>
            </a:r>
            <a:r>
              <a:rPr lang="en-US" dirty="0" err="1"/>
              <a:t>HigherEd</a:t>
            </a:r>
            <a:r>
              <a:rPr lang="en-US" dirty="0"/>
              <a:t>, museums, state parks…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Will serve as the foundation for other connectivity needs: students, telehealth/rural health, courts, municipalities </a:t>
            </a:r>
            <a:r>
              <a:rPr lang="en-US" dirty="0" err="1"/>
              <a:t>etc</a:t>
            </a:r>
            <a:r>
              <a:rPr lang="en-US" dirty="0"/>
              <a:t>… for the incremental cost.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0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342B0-26F3-9EF0-A977-D2822F479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AAFE-DEB2-9293-D2D8-E40A7AA0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 Benefits: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3AD6-70CC-6264-29EE-80FCD7B5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Educational: Support EdTech. Allow sharing of instructional and professional resources between all the participants.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Administrative: reduce burden of planning, procurement, contracting, E-rate paperwork, billing…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Cost reduction: reduction or elimination of schools’ share (after E-rate).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Technical support: provide specialized resources to (small) schools.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Cybersecurity risk reduction.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342B0-26F3-9EF0-A977-D2822F479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AAFE-DEB2-9293-D2D8-E40A7AA0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E-Rate Implications (March 27</a:t>
            </a:r>
            <a:r>
              <a:rPr lang="en-US" baseline="30000" dirty="0"/>
              <a:t>th</a:t>
            </a:r>
            <a:r>
              <a:rPr lang="en-US" dirty="0"/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3AD6-70CC-6264-29EE-80FCD7B5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E-Rate Central will be filing the Form 471 on behalf of the 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the first year SEN participants should continue to file a Form 471 for Internet access.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Connect New Mexico and E-Rate Central team will support you with any questions on your application.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USAC may ask whether you are requesting duplicative services if this happens contact E-Rate Central for assistance.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Please call E-Rate Central’s New Mexico helpline (505) 456-4400 for support.</a:t>
            </a:r>
          </a:p>
        </p:txBody>
      </p:sp>
    </p:spTree>
    <p:extLst>
      <p:ext uri="{BB962C8B-B14F-4D97-AF65-F5344CB8AC3E}">
        <p14:creationId xmlns:p14="http://schemas.microsoft.com/office/powerpoint/2010/main" val="3431064386"/>
      </p:ext>
    </p:extLst>
  </p:cSld>
  <p:clrMapOvr>
    <a:masterClrMapping/>
  </p:clrMapOvr>
</p:sld>
</file>

<file path=ppt/theme/theme1.xml><?xml version="1.0" encoding="utf-8"?>
<a:theme xmlns:a="http://schemas.openxmlformats.org/drawingml/2006/main" name="Teal Header">
  <a:themeElements>
    <a:clrScheme name="Custom 36">
      <a:dk1>
        <a:srgbClr val="002F3B"/>
      </a:dk1>
      <a:lt1>
        <a:srgbClr val="FFFFFF"/>
      </a:lt1>
      <a:dk2>
        <a:srgbClr val="3E3E3E"/>
      </a:dk2>
      <a:lt2>
        <a:srgbClr val="002F3B"/>
      </a:lt2>
      <a:accent1>
        <a:srgbClr val="FFFFFF"/>
      </a:accent1>
      <a:accent2>
        <a:srgbClr val="65C7C6"/>
      </a:accent2>
      <a:accent3>
        <a:srgbClr val="FCB613"/>
      </a:accent3>
      <a:accent4>
        <a:srgbClr val="8091A8"/>
      </a:accent4>
      <a:accent5>
        <a:srgbClr val="FFFFFF"/>
      </a:accent5>
      <a:accent6>
        <a:srgbClr val="FF3B3B"/>
      </a:accent6>
      <a:hlink>
        <a:srgbClr val="0000FF"/>
      </a:hlink>
      <a:folHlink>
        <a:srgbClr val="FF00FF"/>
      </a:folHlink>
    </a:clrScheme>
    <a:fontScheme name="Custom 1">
      <a:majorFont>
        <a:latin typeface="Hallo sans BLACK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bad2de-ab25-4276-8d41-a21f3faeeb21">
      <Terms xmlns="http://schemas.microsoft.com/office/infopath/2007/PartnerControls"/>
    </lcf76f155ced4ddcb4097134ff3c332f>
    <Status xmlns="c3bad2de-ab25-4276-8d41-a21f3faeeb21">1</Status>
    <TaxCatchAll xmlns="3d32e788-1d1d-4277-967a-5e0bc4aaf346" xsi:nil="true"/>
    <Sent xmlns="c3bad2de-ab25-4276-8d41-a21f3faeeb21">2023-03-02T23:32:02+00:00</Sen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14AEBAACCAA428FDD6ED42D236C56" ma:contentTypeVersion="14" ma:contentTypeDescription="Create a new document." ma:contentTypeScope="" ma:versionID="a2daf076e2c4e994dfddd35cc0e1254c">
  <xsd:schema xmlns:xsd="http://www.w3.org/2001/XMLSchema" xmlns:xs="http://www.w3.org/2001/XMLSchema" xmlns:p="http://schemas.microsoft.com/office/2006/metadata/properties" xmlns:ns2="c3bad2de-ab25-4276-8d41-a21f3faeeb21" xmlns:ns3="3d32e788-1d1d-4277-967a-5e0bc4aaf346" targetNamespace="http://schemas.microsoft.com/office/2006/metadata/properties" ma:root="true" ma:fieldsID="86a705f4bb0a4d99b1dde5c337d34776" ns2:_="" ns3:_="">
    <xsd:import namespace="c3bad2de-ab25-4276-8d41-a21f3faeeb21"/>
    <xsd:import namespace="3d32e788-1d1d-4277-967a-5e0bc4aaf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Status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S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ad2de-ab25-4276-8d41-a21f3faee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14" ma:displayName="Number" ma:default="1" ma:format="Dropdown" ma:internalName="Status">
      <xsd:simpleType>
        <xsd:restriction base="dms:Text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Sent" ma:index="21" nillable="true" ma:displayName="Sent " ma:default="[today]" ma:description="Day/Date of NOSA delivery" ma:format="DateTime" ma:internalName="Sent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2e788-1d1d-4277-967a-5e0bc4aaf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423e019-5627-4d54-a5ba-5c593c61bcf5}" ma:internalName="TaxCatchAll" ma:showField="CatchAllData" ma:web="3d32e788-1d1d-4277-967a-5e0bc4aaf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6C61EB-F0CD-47E9-9659-4FEF8D8BB7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253A05-6306-4487-B26A-AB2DC4216AF7}">
  <ds:schemaRefs>
    <ds:schemaRef ds:uri="http://schemas.microsoft.com/office/2006/metadata/properties"/>
    <ds:schemaRef ds:uri="http://schemas.microsoft.com/office/infopath/2007/PartnerControls"/>
    <ds:schemaRef ds:uri="c3bad2de-ab25-4276-8d41-a21f3faeeb21"/>
    <ds:schemaRef ds:uri="3d32e788-1d1d-4277-967a-5e0bc4aaf346"/>
  </ds:schemaRefs>
</ds:datastoreItem>
</file>

<file path=customXml/itemProps3.xml><?xml version="1.0" encoding="utf-8"?>
<ds:datastoreItem xmlns:ds="http://schemas.openxmlformats.org/officeDocument/2006/customXml" ds:itemID="{B630E519-2005-4A3F-AFBA-39086ACF8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bad2de-ab25-4276-8d41-a21f3faeeb21"/>
    <ds:schemaRef ds:uri="3d32e788-1d1d-4277-967a-5e0bc4aaf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4142</TotalTime>
  <Words>969</Words>
  <Application>Microsoft Office PowerPoint</Application>
  <PresentationFormat>Widescreen</PresentationFormat>
  <Paragraphs>273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Franklin Gothic Book</vt:lpstr>
      <vt:lpstr>Hallo sans  </vt:lpstr>
      <vt:lpstr>Hallo sans BLACK</vt:lpstr>
      <vt:lpstr>Helvetica Neue</vt:lpstr>
      <vt:lpstr>Nunito Sans Light</vt:lpstr>
      <vt:lpstr>Teal Header</vt:lpstr>
      <vt:lpstr>Office Theme</vt:lpstr>
      <vt:lpstr>Statewide Education Network  Advisory Committee   March 21st, 2024 </vt:lpstr>
      <vt:lpstr>Agenda</vt:lpstr>
      <vt:lpstr>Future Ready Schools</vt:lpstr>
      <vt:lpstr>Broadband Updates</vt:lpstr>
      <vt:lpstr>Broadband Updates - BEAD</vt:lpstr>
      <vt:lpstr>SEN Phase 1 Overview</vt:lpstr>
      <vt:lpstr>What is the Statewide Education Network (SEN)?</vt:lpstr>
      <vt:lpstr>SEN Benefits:</vt:lpstr>
      <vt:lpstr>E-Rate Implications (March 27th):</vt:lpstr>
      <vt:lpstr>The SEN Team</vt:lpstr>
      <vt:lpstr>Stewards of the SEN</vt:lpstr>
      <vt:lpstr>Last mile Participants</vt:lpstr>
      <vt:lpstr>SEN Nodes</vt:lpstr>
      <vt:lpstr>SEN</vt:lpstr>
      <vt:lpstr>SEN</vt:lpstr>
      <vt:lpstr>Connection Options</vt:lpstr>
      <vt:lpstr>Connection Options</vt:lpstr>
      <vt:lpstr>Connection Options</vt:lpstr>
      <vt:lpstr>Connection Options</vt:lpstr>
      <vt:lpstr>SEN Timeline</vt:lpstr>
      <vt:lpstr>SEN Phase1 Participants</vt:lpstr>
      <vt:lpstr>SEN Services (Networking / Security):</vt:lpstr>
      <vt:lpstr>Questions?</vt:lpstr>
      <vt:lpstr>Thanks for your support!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Mourning, Annamia, DoIT</dc:creator>
  <cp:lastModifiedBy>Viorica, Ovidiu, OBAE</cp:lastModifiedBy>
  <cp:revision>105</cp:revision>
  <cp:lastPrinted>2023-11-15T16:33:12Z</cp:lastPrinted>
  <dcterms:created xsi:type="dcterms:W3CDTF">2023-02-07T04:19:00Z</dcterms:created>
  <dcterms:modified xsi:type="dcterms:W3CDTF">2024-03-21T15:40:44Z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0x010100B9314AEBAACCAA428FDD6ED42D236C56</vt:lpwstr>
  </property>
  <property fmtid="{D5CDD505-2E9C-101B-9397-08002B2CF9AE}" pid="3" name="MediaServiceImageTags">
    <vt:lpwstr/>
  </property>
</Properties>
</file>