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759" r:id="rId1"/>
  </p:sldMasterIdLst>
  <p:notesMasterIdLst>
    <p:notesMasterId r:id="rId65"/>
  </p:notesMasterIdLst>
  <p:handoutMasterIdLst>
    <p:handoutMasterId r:id="rId66"/>
  </p:handoutMasterIdLst>
  <p:sldIdLst>
    <p:sldId id="679" r:id="rId2"/>
    <p:sldId id="635" r:id="rId3"/>
    <p:sldId id="724" r:id="rId4"/>
    <p:sldId id="725" r:id="rId5"/>
    <p:sldId id="727" r:id="rId6"/>
    <p:sldId id="726" r:id="rId7"/>
    <p:sldId id="728" r:id="rId8"/>
    <p:sldId id="730" r:id="rId9"/>
    <p:sldId id="729" r:id="rId10"/>
    <p:sldId id="720" r:id="rId11"/>
    <p:sldId id="731" r:id="rId12"/>
    <p:sldId id="687" r:id="rId13"/>
    <p:sldId id="688" r:id="rId14"/>
    <p:sldId id="609" r:id="rId15"/>
    <p:sldId id="622" r:id="rId16"/>
    <p:sldId id="697" r:id="rId17"/>
    <p:sldId id="680" r:id="rId18"/>
    <p:sldId id="682" r:id="rId19"/>
    <p:sldId id="653" r:id="rId20"/>
    <p:sldId id="681" r:id="rId21"/>
    <p:sldId id="660" r:id="rId22"/>
    <p:sldId id="661" r:id="rId23"/>
    <p:sldId id="654" r:id="rId24"/>
    <p:sldId id="655" r:id="rId25"/>
    <p:sldId id="656" r:id="rId26"/>
    <p:sldId id="657" r:id="rId27"/>
    <p:sldId id="658" r:id="rId28"/>
    <p:sldId id="673" r:id="rId29"/>
    <p:sldId id="659" r:id="rId30"/>
    <p:sldId id="672" r:id="rId31"/>
    <p:sldId id="636" r:id="rId32"/>
    <p:sldId id="630" r:id="rId33"/>
    <p:sldId id="631" r:id="rId34"/>
    <p:sldId id="632" r:id="rId35"/>
    <p:sldId id="633" r:id="rId36"/>
    <p:sldId id="637" r:id="rId37"/>
    <p:sldId id="640" r:id="rId38"/>
    <p:sldId id="641" r:id="rId39"/>
    <p:sldId id="642" r:id="rId40"/>
    <p:sldId id="644" r:id="rId41"/>
    <p:sldId id="696" r:id="rId42"/>
    <p:sldId id="646" r:id="rId43"/>
    <p:sldId id="676" r:id="rId44"/>
    <p:sldId id="647" r:id="rId45"/>
    <p:sldId id="690" r:id="rId46"/>
    <p:sldId id="664" r:id="rId47"/>
    <p:sldId id="616" r:id="rId48"/>
    <p:sldId id="692" r:id="rId49"/>
    <p:sldId id="663" r:id="rId50"/>
    <p:sldId id="684" r:id="rId51"/>
    <p:sldId id="685" r:id="rId52"/>
    <p:sldId id="683" r:id="rId53"/>
    <p:sldId id="677" r:id="rId54"/>
    <p:sldId id="723" r:id="rId55"/>
    <p:sldId id="515" r:id="rId56"/>
    <p:sldId id="689" r:id="rId57"/>
    <p:sldId id="698" r:id="rId58"/>
    <p:sldId id="700" r:id="rId59"/>
    <p:sldId id="701" r:id="rId60"/>
    <p:sldId id="721" r:id="rId61"/>
    <p:sldId id="722" r:id="rId62"/>
    <p:sldId id="695" r:id="rId63"/>
    <p:sldId id="719" r:id="rId6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opher@ilsr.org" initials="c" lastIdx="1" clrIdx="0">
    <p:extLst>
      <p:ext uri="{19B8F6BF-5375-455C-9EA6-DF929625EA0E}">
        <p15:presenceInfo xmlns:p15="http://schemas.microsoft.com/office/powerpoint/2012/main" userId="a5ce15628c5ca29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90169" autoAdjust="0"/>
  </p:normalViewPr>
  <p:slideViewPr>
    <p:cSldViewPr>
      <p:cViewPr>
        <p:scale>
          <a:sx n="78" d="100"/>
          <a:sy n="78" d="100"/>
        </p:scale>
        <p:origin x="31" y="569"/>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112" charset="-128"/>
                <a:cs typeface="+mn-cs"/>
              </a:defRPr>
            </a:lvl1pPr>
          </a:lstStyle>
          <a:p>
            <a:pPr>
              <a:defRPr/>
            </a:pPr>
            <a:endParaRPr lang="en-US"/>
          </a:p>
        </p:txBody>
      </p:sp>
      <p:sp>
        <p:nvSpPr>
          <p:cNvPr id="174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112" charset="-128"/>
                <a:cs typeface="+mn-cs"/>
              </a:defRPr>
            </a:lvl1pPr>
          </a:lstStyle>
          <a:p>
            <a:pPr>
              <a:defRPr/>
            </a:pPr>
            <a:endParaRPr lang="en-US"/>
          </a:p>
        </p:txBody>
      </p:sp>
      <p:sp>
        <p:nvSpPr>
          <p:cNvPr id="174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112" charset="-128"/>
                <a:cs typeface="+mn-cs"/>
              </a:defRPr>
            </a:lvl1pPr>
          </a:lstStyle>
          <a:p>
            <a:pPr>
              <a:defRPr/>
            </a:pPr>
            <a:endParaRPr lang="en-US"/>
          </a:p>
        </p:txBody>
      </p:sp>
      <p:sp>
        <p:nvSpPr>
          <p:cNvPr id="174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96C91E7C-55F9-2A47-BF48-983070CD99BD}" type="slidenum">
              <a:rPr lang="en-US"/>
              <a:pPr/>
              <a:t>‹#›</a:t>
            </a:fld>
            <a:endParaRPr lang="en-US"/>
          </a:p>
        </p:txBody>
      </p:sp>
    </p:spTree>
    <p:extLst>
      <p:ext uri="{BB962C8B-B14F-4D97-AF65-F5344CB8AC3E}">
        <p14:creationId xmlns:p14="http://schemas.microsoft.com/office/powerpoint/2010/main" val="41011450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112" charset="-128"/>
                <a:cs typeface="+mn-cs"/>
              </a:defRPr>
            </a:lvl1pPr>
          </a:lstStyle>
          <a:p>
            <a:pPr>
              <a:defRPr/>
            </a:pPr>
            <a:endParaRPr lang="en-US"/>
          </a:p>
        </p:txBody>
      </p:sp>
      <p:sp>
        <p:nvSpPr>
          <p:cNvPr id="163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112" charset="-128"/>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112" charset="-128"/>
                <a:cs typeface="+mn-cs"/>
              </a:defRPr>
            </a:lvl1pPr>
          </a:lstStyle>
          <a:p>
            <a:pPr>
              <a:defRPr/>
            </a:pPr>
            <a:endParaRPr lang="en-US"/>
          </a:p>
        </p:txBody>
      </p:sp>
      <p:sp>
        <p:nvSpPr>
          <p:cNvPr id="163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B6671D74-A305-7D41-B850-EF24812E3E1D}" type="slidenum">
              <a:rPr lang="en-US"/>
              <a:pPr/>
              <a:t>‹#›</a:t>
            </a:fld>
            <a:endParaRPr lang="en-US"/>
          </a:p>
        </p:txBody>
      </p:sp>
    </p:spTree>
    <p:extLst>
      <p:ext uri="{BB962C8B-B14F-4D97-AF65-F5344CB8AC3E}">
        <p14:creationId xmlns:p14="http://schemas.microsoft.com/office/powerpoint/2010/main" val="13569741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12"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B69E2798-6E5C-0740-9082-E9B16FA2A512}" type="slidenum">
              <a:rPr lang="en-US"/>
              <a:pPr/>
              <a:t>1</a:t>
            </a:fld>
            <a:endParaRPr lang="en-US"/>
          </a:p>
        </p:txBody>
      </p:sp>
      <p:sp>
        <p:nvSpPr>
          <p:cNvPr id="22531" name="Rectangle 2"/>
          <p:cNvSpPr>
            <a:spLocks noGrp="1" noRot="1" noChangeAspect="1" noChangeArrowheads="1" noTextEdit="1"/>
          </p:cNvSpPr>
          <p:nvPr>
            <p:ph type="sldImg"/>
          </p:nvPr>
        </p:nvSpPr>
        <p:spPr>
          <a:xfrm>
            <a:off x="381000" y="685800"/>
            <a:ext cx="6096000" cy="3429000"/>
          </a:xfrm>
          <a:ln/>
        </p:spPr>
      </p:sp>
      <p:sp>
        <p:nvSpPr>
          <p:cNvPr id="22532"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ＭＳ Ｐゴシック" pitchFamily="112" charset="-128"/>
              <a:cs typeface="ＭＳ Ｐゴシック" charset="-128"/>
            </a:endParaRPr>
          </a:p>
        </p:txBody>
      </p:sp>
    </p:spTree>
    <p:extLst>
      <p:ext uri="{BB962C8B-B14F-4D97-AF65-F5344CB8AC3E}">
        <p14:creationId xmlns:p14="http://schemas.microsoft.com/office/powerpoint/2010/main" val="1345102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14</a:t>
            </a:fld>
            <a:endParaRPr lang="en-US"/>
          </a:p>
        </p:txBody>
      </p:sp>
    </p:spTree>
    <p:extLst>
      <p:ext uri="{BB962C8B-B14F-4D97-AF65-F5344CB8AC3E}">
        <p14:creationId xmlns:p14="http://schemas.microsoft.com/office/powerpoint/2010/main" val="2555383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e1238931d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a:p>
        </p:txBody>
      </p:sp>
      <p:sp>
        <p:nvSpPr>
          <p:cNvPr id="125" name="Google Shape;125;ge1238931d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893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1d406086e8b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1d406086e8b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Physically, in computers we’re using electrical signals to physically hold and manipulate this data</a:t>
            </a:r>
            <a:endParaRPr/>
          </a:p>
        </p:txBody>
      </p:sp>
    </p:spTree>
    <p:extLst>
      <p:ext uri="{BB962C8B-B14F-4D97-AF65-F5344CB8AC3E}">
        <p14:creationId xmlns:p14="http://schemas.microsoft.com/office/powerpoint/2010/main" val="29110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1d406086e8b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1d406086e8b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When we send data we have to do the same thing, in both directions- first break down the data into bits and translate it into physical signals, then send those signals physically over some kind of physical medium, whether it be light, electricity on a copper wire, radio waves in the air, etc. Then it gets received as a physical signal and translated back into the bits and then the human-readable format we like to see on our computer.</a:t>
            </a:r>
            <a:endParaRPr/>
          </a:p>
        </p:txBody>
      </p:sp>
    </p:spTree>
    <p:extLst>
      <p:ext uri="{BB962C8B-B14F-4D97-AF65-F5344CB8AC3E}">
        <p14:creationId xmlns:p14="http://schemas.microsoft.com/office/powerpoint/2010/main" val="314372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c869252d36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c869252d36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0629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c869252d36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c869252d36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4523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c869252d36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c869252d36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1001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c869252d36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c869252d36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8078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869252d36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869252d36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59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54</a:t>
            </a:fld>
            <a:endParaRPr lang="en-US"/>
          </a:p>
        </p:txBody>
      </p:sp>
    </p:spTree>
    <p:extLst>
      <p:ext uri="{BB962C8B-B14F-4D97-AF65-F5344CB8AC3E}">
        <p14:creationId xmlns:p14="http://schemas.microsoft.com/office/powerpoint/2010/main" val="429816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3</a:t>
            </a:fld>
            <a:endParaRPr lang="en-US"/>
          </a:p>
        </p:txBody>
      </p:sp>
    </p:spTree>
    <p:extLst>
      <p:ext uri="{BB962C8B-B14F-4D97-AF65-F5344CB8AC3E}">
        <p14:creationId xmlns:p14="http://schemas.microsoft.com/office/powerpoint/2010/main" val="1238562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55</a:t>
            </a:fld>
            <a:endParaRPr lang="en-US"/>
          </a:p>
        </p:txBody>
      </p:sp>
    </p:spTree>
    <p:extLst>
      <p:ext uri="{BB962C8B-B14F-4D97-AF65-F5344CB8AC3E}">
        <p14:creationId xmlns:p14="http://schemas.microsoft.com/office/powerpoint/2010/main" val="2090376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4</a:t>
            </a:fld>
            <a:endParaRPr lang="en-US"/>
          </a:p>
        </p:txBody>
      </p:sp>
    </p:spTree>
    <p:extLst>
      <p:ext uri="{BB962C8B-B14F-4D97-AF65-F5344CB8AC3E}">
        <p14:creationId xmlns:p14="http://schemas.microsoft.com/office/powerpoint/2010/main" val="2694144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5</a:t>
            </a:fld>
            <a:endParaRPr lang="en-US"/>
          </a:p>
        </p:txBody>
      </p:sp>
    </p:spTree>
    <p:extLst>
      <p:ext uri="{BB962C8B-B14F-4D97-AF65-F5344CB8AC3E}">
        <p14:creationId xmlns:p14="http://schemas.microsoft.com/office/powerpoint/2010/main" val="1175140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6</a:t>
            </a:fld>
            <a:endParaRPr lang="en-US"/>
          </a:p>
        </p:txBody>
      </p:sp>
    </p:spTree>
    <p:extLst>
      <p:ext uri="{BB962C8B-B14F-4D97-AF65-F5344CB8AC3E}">
        <p14:creationId xmlns:p14="http://schemas.microsoft.com/office/powerpoint/2010/main" val="336539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7</a:t>
            </a:fld>
            <a:endParaRPr lang="en-US"/>
          </a:p>
        </p:txBody>
      </p:sp>
    </p:spTree>
    <p:extLst>
      <p:ext uri="{BB962C8B-B14F-4D97-AF65-F5344CB8AC3E}">
        <p14:creationId xmlns:p14="http://schemas.microsoft.com/office/powerpoint/2010/main" val="43100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8</a:t>
            </a:fld>
            <a:endParaRPr lang="en-US"/>
          </a:p>
        </p:txBody>
      </p:sp>
    </p:spTree>
    <p:extLst>
      <p:ext uri="{BB962C8B-B14F-4D97-AF65-F5344CB8AC3E}">
        <p14:creationId xmlns:p14="http://schemas.microsoft.com/office/powerpoint/2010/main" val="3857416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9</a:t>
            </a:fld>
            <a:endParaRPr lang="en-US"/>
          </a:p>
        </p:txBody>
      </p:sp>
    </p:spTree>
    <p:extLst>
      <p:ext uri="{BB962C8B-B14F-4D97-AF65-F5344CB8AC3E}">
        <p14:creationId xmlns:p14="http://schemas.microsoft.com/office/powerpoint/2010/main" val="1149070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pitchFamily="112" charset="-128"/>
              <a:cs typeface="ＭＳ Ｐゴシック" charset="-128"/>
            </a:endParaRPr>
          </a:p>
        </p:txBody>
      </p:sp>
      <p:sp>
        <p:nvSpPr>
          <p:cNvPr id="4" name="Slide Number Placeholder 3"/>
          <p:cNvSpPr>
            <a:spLocks noGrp="1"/>
          </p:cNvSpPr>
          <p:nvPr>
            <p:ph type="sldNum" sz="quarter" idx="10"/>
          </p:nvPr>
        </p:nvSpPr>
        <p:spPr/>
        <p:txBody>
          <a:bodyPr/>
          <a:lstStyle/>
          <a:p>
            <a:fld id="{B6671D74-A305-7D41-B850-EF24812E3E1D}" type="slidenum">
              <a:rPr lang="en-US" smtClean="0"/>
              <a:pPr/>
              <a:t>12</a:t>
            </a:fld>
            <a:endParaRPr lang="en-US"/>
          </a:p>
        </p:txBody>
      </p:sp>
    </p:spTree>
    <p:extLst>
      <p:ext uri="{BB962C8B-B14F-4D97-AF65-F5344CB8AC3E}">
        <p14:creationId xmlns:p14="http://schemas.microsoft.com/office/powerpoint/2010/main" val="541883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400"/>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r>
              <a:rPr lang="en-US"/>
              <a:t>www.muninetworks.org</a:t>
            </a: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6F1ADFA-F580-584C-A81C-9083C236BC3E}" type="slidenum">
              <a:rPr lang="en-US" smtClean="0"/>
              <a:pPr/>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www.muninetworks.org</a:t>
            </a:r>
          </a:p>
        </p:txBody>
      </p:sp>
      <p:sp>
        <p:nvSpPr>
          <p:cNvPr id="6" name="Slide Number Placeholder 5"/>
          <p:cNvSpPr>
            <a:spLocks noGrp="1"/>
          </p:cNvSpPr>
          <p:nvPr>
            <p:ph type="sldNum" sz="quarter" idx="12"/>
          </p:nvPr>
        </p:nvSpPr>
        <p:spPr/>
        <p:txBody>
          <a:bodyPr/>
          <a:lstStyle/>
          <a:p>
            <a:fld id="{881CBFE5-45BD-1E42-8BDD-0E7C350495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www.muninetworks.org</a:t>
            </a:r>
          </a:p>
        </p:txBody>
      </p:sp>
      <p:sp>
        <p:nvSpPr>
          <p:cNvPr id="6" name="Slide Number Placeholder 5"/>
          <p:cNvSpPr>
            <a:spLocks noGrp="1"/>
          </p:cNvSpPr>
          <p:nvPr>
            <p:ph type="sldNum" sz="quarter" idx="12"/>
          </p:nvPr>
        </p:nvSpPr>
        <p:spPr/>
        <p:txBody>
          <a:bodyPr/>
          <a:lstStyle/>
          <a:p>
            <a:fld id="{68C56694-C61B-5246-93CF-DC474B240D4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1" name="Google Shape;21;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2733134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6" name="Google Shape;36;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spTree>
    <p:extLst>
      <p:ext uri="{BB962C8B-B14F-4D97-AF65-F5344CB8AC3E}">
        <p14:creationId xmlns:p14="http://schemas.microsoft.com/office/powerpoint/2010/main" val="1291859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www.muninetworks.org</a:t>
            </a:r>
          </a:p>
        </p:txBody>
      </p:sp>
      <p:sp>
        <p:nvSpPr>
          <p:cNvPr id="6" name="Slide Number Placeholder 5"/>
          <p:cNvSpPr>
            <a:spLocks noGrp="1"/>
          </p:cNvSpPr>
          <p:nvPr>
            <p:ph type="sldNum" sz="quarter" idx="12"/>
          </p:nvPr>
        </p:nvSpPr>
        <p:spPr/>
        <p:txBody>
          <a:bodyPr/>
          <a:lstStyle/>
          <a:p>
            <a:fld id="{7D807329-9514-6141-981B-53E55045C7A6}" type="slidenum">
              <a:rPr lang="en-US" smtClean="0"/>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2400"/>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1066800" y="6172200"/>
            <a:ext cx="5334000" cy="457200"/>
          </a:xfrm>
        </p:spPr>
        <p:txBody>
          <a:bodyPr/>
          <a:lstStyle/>
          <a:p>
            <a:pPr>
              <a:defRPr/>
            </a:pPr>
            <a:r>
              <a:rPr lang="en-US"/>
              <a:t>www.muninetworks.org</a:t>
            </a:r>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6" name="Slide Number Placeholder 5"/>
          <p:cNvSpPr>
            <a:spLocks noGrp="1"/>
          </p:cNvSpPr>
          <p:nvPr>
            <p:ph type="sldNum" sz="quarter" idx="12"/>
          </p:nvPr>
        </p:nvSpPr>
        <p:spPr>
          <a:xfrm>
            <a:off x="195072" y="6208776"/>
            <a:ext cx="609600" cy="457200"/>
          </a:xfrm>
        </p:spPr>
        <p:txBody>
          <a:bodyPr/>
          <a:lstStyle/>
          <a:p>
            <a:fld id="{8E1B871A-30D7-DC48-879B-6B9931E5F907}"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www.muninetworks.org</a:t>
            </a:r>
          </a:p>
        </p:txBody>
      </p:sp>
      <p:sp>
        <p:nvSpPr>
          <p:cNvPr id="7" name="Slide Number Placeholder 6"/>
          <p:cNvSpPr>
            <a:spLocks noGrp="1"/>
          </p:cNvSpPr>
          <p:nvPr>
            <p:ph type="sldNum" sz="quarter" idx="12"/>
          </p:nvPr>
        </p:nvSpPr>
        <p:spPr/>
        <p:txBody>
          <a:bodyPr/>
          <a:lstStyle/>
          <a:p>
            <a:fld id="{252A7C0C-CC07-7E47-9CB9-77133B041038}" type="slidenum">
              <a:rPr lang="en-US" smtClean="0"/>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www.muninetworks.org</a:t>
            </a:r>
          </a:p>
        </p:txBody>
      </p:sp>
      <p:sp>
        <p:nvSpPr>
          <p:cNvPr id="9" name="Slide Number Placeholder 8"/>
          <p:cNvSpPr>
            <a:spLocks noGrp="1"/>
          </p:cNvSpPr>
          <p:nvPr>
            <p:ph type="sldNum" sz="quarter" idx="12"/>
          </p:nvPr>
        </p:nvSpPr>
        <p:spPr/>
        <p:txBody>
          <a:bodyPr/>
          <a:lstStyle/>
          <a:p>
            <a:fld id="{D91CF4DA-6914-E042-BB75-8DA4D6EB1C14}" type="slidenum">
              <a:rPr lang="en-US" smtClean="0"/>
              <a:pPr/>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www.muninetworks.org</a:t>
            </a:r>
          </a:p>
        </p:txBody>
      </p:sp>
      <p:sp>
        <p:nvSpPr>
          <p:cNvPr id="5" name="Slide Number Placeholder 4"/>
          <p:cNvSpPr>
            <a:spLocks noGrp="1"/>
          </p:cNvSpPr>
          <p:nvPr>
            <p:ph type="sldNum" sz="quarter" idx="12"/>
          </p:nvPr>
        </p:nvSpPr>
        <p:spPr/>
        <p:txBody>
          <a:bodyPr/>
          <a:lstStyle/>
          <a:p>
            <a:fld id="{DCA5E7EE-D44A-8941-9A79-41A5728EB58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www.muninetworks.org</a:t>
            </a:r>
          </a:p>
        </p:txBody>
      </p:sp>
      <p:sp>
        <p:nvSpPr>
          <p:cNvPr id="4" name="Slide Number Placeholder 3"/>
          <p:cNvSpPr>
            <a:spLocks noGrp="1"/>
          </p:cNvSpPr>
          <p:nvPr>
            <p:ph type="sldNum" sz="quarter" idx="12"/>
          </p:nvPr>
        </p:nvSpPr>
        <p:spPr/>
        <p:txBody>
          <a:bodyPr/>
          <a:lstStyle/>
          <a:p>
            <a:fld id="{3A5BB95E-63FE-A744-AEE2-F067D7E83DB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400"/>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www.muninetworks.org</a:t>
            </a:r>
          </a:p>
        </p:txBody>
      </p:sp>
      <p:sp>
        <p:nvSpPr>
          <p:cNvPr id="7" name="Slide Number Placeholder 6"/>
          <p:cNvSpPr>
            <a:spLocks noGrp="1"/>
          </p:cNvSpPr>
          <p:nvPr>
            <p:ph type="sldNum" sz="quarter" idx="12"/>
          </p:nvPr>
        </p:nvSpPr>
        <p:spPr/>
        <p:txBody>
          <a:bodyPr/>
          <a:lstStyle/>
          <a:p>
            <a:fld id="{5111D235-2FF1-D445-A1CD-81E2C46A9CC7}" type="slidenum">
              <a:rPr lang="en-US" smtClean="0"/>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1219200" y="6172200"/>
            <a:ext cx="5181600" cy="457200"/>
          </a:xfrm>
        </p:spPr>
        <p:txBody>
          <a:bodyPr/>
          <a:lstStyle/>
          <a:p>
            <a:pPr>
              <a:defRPr/>
            </a:pPr>
            <a:r>
              <a:rPr lang="en-US"/>
              <a:t>www.muninetworks.org</a:t>
            </a:r>
          </a:p>
        </p:txBody>
      </p:sp>
      <p:sp>
        <p:nvSpPr>
          <p:cNvPr id="7" name="Slide Number Placeholder 6"/>
          <p:cNvSpPr>
            <a:spLocks noGrp="1"/>
          </p:cNvSpPr>
          <p:nvPr>
            <p:ph type="sldNum" sz="quarter" idx="12"/>
          </p:nvPr>
        </p:nvSpPr>
        <p:spPr>
          <a:xfrm>
            <a:off x="195072" y="6208776"/>
            <a:ext cx="609600" cy="457200"/>
          </a:xfrm>
        </p:spPr>
        <p:txBody>
          <a:bodyPr/>
          <a:lstStyle/>
          <a:p>
            <a:fld id="{3B8379F3-4648-C644-A51F-E6FCF8B15BB1}" type="slidenum">
              <a:rPr lang="en-US" smtClean="0"/>
              <a:pPr/>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400"/>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pPr>
              <a:defRPr/>
            </a:pPr>
            <a:r>
              <a:rPr lang="en-US"/>
              <a:t>www.muninetworks.org</a:t>
            </a:r>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EC0D4A72-6DF6-644E-BE52-7FEF9F49F5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sldNum="0" hd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etTgSFmwWBo"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creativecommons.org/licenses/by-sa/4.0/"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png"/><Relationship Id="rId7" Type="http://schemas.openxmlformats.org/officeDocument/2006/relationships/hyperlink" Target="https://creativecommons.org/licenses/by-sa/4.0/"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hyperlink" Target="https://creativecommons.org/licenses/by-sa/4.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hyperlink" Target="https://creativecommons.org/licenses/by-sa/4.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hyperlink" Target="https://creativecommons.org/licenses/by-sa/4.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hyperlink" Target="https://creativecommons.org/licenses/by-sa/4.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hyperlink" Target="https://creativecommons.org/licenses/by-sa/4.0/"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4.xml"/><Relationship Id="rId1" Type="http://schemas.openxmlformats.org/officeDocument/2006/relationships/video" Target="https://www.youtube.com/embed/qr9zjtfHR-w"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rwdfoundation.org/dell"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www.rwdfoundation.org/dell" TargetMode="External"/><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rwdfoundation.org/dell" TargetMode="Externa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rwdfoundation.org/dell" TargetMode="Externa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video" Target="https://www.youtube.com/embed/ObM_bDnf9Lc"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hyperlink" Target="https://www.pexels.com/photo/high-angle-shot-of-suburban-neighborhood-1546168" TargetMode="External"/><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hyperlink" Target="https://ilsr.org/report-indigenous-future-zone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mailto:christopher@ilsr.or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communitynets.org/reports/increased-wellness-and-economic-return-universal-broadband-infrastructure-telehealth-case" TargetMode="Externa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broadbandmap.fcc.gov/"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communitynets.org/content/new-resource-how-submit-challenges-fcc-broadband-map" TargetMode="Externa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connect.nm.gov/" TargetMode="External"/><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s://forms.gle/EsJWxMiGh82D4H1Y8"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2438400" y="3886200"/>
            <a:ext cx="7620000" cy="2286000"/>
          </a:xfrm>
        </p:spPr>
        <p:txBody>
          <a:bodyPr>
            <a:normAutofit fontScale="92500" lnSpcReduction="10000"/>
          </a:bodyPr>
          <a:lstStyle/>
          <a:p>
            <a:pPr eaLnBrk="1" hangingPunct="1"/>
            <a:r>
              <a:rPr lang="en-US" sz="4000" dirty="0"/>
              <a:t>Christopher Mitchell</a:t>
            </a:r>
          </a:p>
          <a:p>
            <a:pPr eaLnBrk="1" hangingPunct="1"/>
            <a:r>
              <a:rPr lang="en-US" sz="1800" i="1" dirty="0"/>
              <a:t>Director, Community Broadband Networks</a:t>
            </a:r>
          </a:p>
          <a:p>
            <a:r>
              <a:rPr lang="en-US" sz="2000" i="1" dirty="0"/>
              <a:t>Institute for Local Self-Reliance</a:t>
            </a:r>
          </a:p>
          <a:p>
            <a:r>
              <a:rPr lang="en-US" sz="2000" dirty="0" smtClean="0"/>
              <a:t>June 28, 2023</a:t>
            </a:r>
            <a:endParaRPr lang="en-US" sz="2000" dirty="0"/>
          </a:p>
          <a:p>
            <a:r>
              <a:rPr lang="en-US" sz="1800" i="1" dirty="0"/>
              <a:t>@</a:t>
            </a:r>
            <a:r>
              <a:rPr lang="en-US" sz="1800" i="1" dirty="0" err="1"/>
              <a:t>CommunityNets</a:t>
            </a:r>
            <a:endParaRPr lang="en-US" sz="1800" i="1" dirty="0"/>
          </a:p>
          <a:p>
            <a:r>
              <a:rPr lang="en-US" sz="1800" i="1" dirty="0" smtClean="0"/>
              <a:t>CommunityNets.org</a:t>
            </a:r>
            <a:endParaRPr lang="en-US" sz="1800" dirty="0"/>
          </a:p>
        </p:txBody>
      </p:sp>
      <p:sp>
        <p:nvSpPr>
          <p:cNvPr id="3074" name="Rectangle 2"/>
          <p:cNvSpPr>
            <a:spLocks noGrp="1" noChangeArrowheads="1"/>
          </p:cNvSpPr>
          <p:nvPr>
            <p:ph type="ctrTitle"/>
          </p:nvPr>
        </p:nvSpPr>
        <p:spPr>
          <a:xfrm>
            <a:off x="1828800" y="1600202"/>
            <a:ext cx="8229600" cy="1295399"/>
          </a:xfrm>
        </p:spPr>
        <p:txBody>
          <a:bodyPr>
            <a:normAutofit/>
          </a:bodyPr>
          <a:lstStyle/>
          <a:p>
            <a:r>
              <a:rPr lang="en-US" b="1" dirty="0" smtClean="0"/>
              <a:t>Tesuque Broadband </a:t>
            </a:r>
            <a:r>
              <a:rPr lang="en-US" b="1" dirty="0" err="1" smtClean="0"/>
              <a:t>Bootcamp</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124200"/>
            <a:ext cx="3555603" cy="3555603"/>
          </a:xfrm>
          <a:prstGeom prst="rect">
            <a:avLst/>
          </a:prstGeom>
        </p:spPr>
      </p:pic>
    </p:spTree>
    <p:extLst>
      <p:ext uri="{BB962C8B-B14F-4D97-AF65-F5344CB8AC3E}">
        <p14:creationId xmlns:p14="http://schemas.microsoft.com/office/powerpoint/2010/main" val="10177270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9543"/>
            <a:ext cx="10363200" cy="1143000"/>
          </a:xfrm>
        </p:spPr>
        <p:txBody>
          <a:bodyPr/>
          <a:lstStyle/>
          <a:p>
            <a:r>
              <a:rPr lang="en-US" dirty="0" smtClean="0"/>
              <a:t>Tribal Broadband </a:t>
            </a:r>
            <a:r>
              <a:rPr lang="en-US" dirty="0" err="1" smtClean="0"/>
              <a:t>Bootcamp</a:t>
            </a:r>
            <a:r>
              <a:rPr lang="en-US" dirty="0" smtClean="0"/>
              <a:t> Video – Gila River</a:t>
            </a:r>
            <a:endParaRPr lang="en-US" dirty="0"/>
          </a:p>
        </p:txBody>
      </p:sp>
      <p:sp>
        <p:nvSpPr>
          <p:cNvPr id="4" name="Content Placeholder 3"/>
          <p:cNvSpPr>
            <a:spLocks noGrp="1"/>
          </p:cNvSpPr>
          <p:nvPr>
            <p:ph sz="quarter" idx="1"/>
          </p:nvPr>
        </p:nvSpPr>
        <p:spPr>
          <a:xfrm>
            <a:off x="381000" y="2286000"/>
            <a:ext cx="11582400" cy="4572000"/>
          </a:xfrm>
        </p:spPr>
        <p:txBody>
          <a:bodyPr>
            <a:normAutofit fontScale="92500" lnSpcReduction="10000"/>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Next Tribal Broadband </a:t>
            </a:r>
            <a:r>
              <a:rPr lang="en-US" dirty="0" err="1" smtClean="0"/>
              <a:t>Bootcamp</a:t>
            </a:r>
            <a:r>
              <a:rPr lang="en-US" dirty="0" smtClean="0"/>
              <a:t> event, </a:t>
            </a:r>
            <a:r>
              <a:rPr lang="en-US" dirty="0" err="1" smtClean="0"/>
              <a:t>Akwesasne</a:t>
            </a:r>
            <a:r>
              <a:rPr lang="en-US" dirty="0" smtClean="0"/>
              <a:t> – Mohawk Networks on July 31-Aug 2</a:t>
            </a:r>
            <a:br>
              <a:rPr lang="en-US" dirty="0" smtClean="0"/>
            </a:br>
            <a:r>
              <a:rPr lang="en-US" dirty="0" smtClean="0"/>
              <a:t>Fiber, Wireless, Digital Equity, Network Ops Center – Sign up – TribalBroadbandBootcamp.com  </a:t>
            </a:r>
          </a:p>
        </p:txBody>
      </p:sp>
      <p:pic>
        <p:nvPicPr>
          <p:cNvPr id="5" name="etTgSFmwWBo"/>
          <p:cNvPicPr>
            <a:picLocks noRot="1" noChangeAspect="1"/>
          </p:cNvPicPr>
          <p:nvPr>
            <a:videoFile r:link="rId1"/>
          </p:nvPr>
        </p:nvPicPr>
        <p:blipFill>
          <a:blip r:embed="rId3"/>
          <a:stretch>
            <a:fillRect/>
          </a:stretch>
        </p:blipFill>
        <p:spPr>
          <a:xfrm>
            <a:off x="1524000" y="983457"/>
            <a:ext cx="8283115" cy="4659881"/>
          </a:xfrm>
          <a:prstGeom prst="rect">
            <a:avLst/>
          </a:prstGeom>
        </p:spPr>
      </p:pic>
    </p:spTree>
    <p:extLst>
      <p:ext uri="{BB962C8B-B14F-4D97-AF65-F5344CB8AC3E}">
        <p14:creationId xmlns:p14="http://schemas.microsoft.com/office/powerpoint/2010/main" val="2379047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National Tribal Telecommunications Association </a:t>
            </a:r>
            <a:endParaRPr lang="en-US" dirty="0"/>
          </a:p>
        </p:txBody>
      </p:sp>
      <p:sp>
        <p:nvSpPr>
          <p:cNvPr id="3" name="Footer Placeholder 2"/>
          <p:cNvSpPr>
            <a:spLocks noGrp="1"/>
          </p:cNvSpPr>
          <p:nvPr>
            <p:ph type="ftr" sz="quarter" idx="11"/>
          </p:nvPr>
        </p:nvSpPr>
        <p:spPr/>
        <p:txBody>
          <a:bodyPr/>
          <a:lstStyle/>
          <a:p>
            <a:pPr>
              <a:defRPr/>
            </a:pPr>
            <a:r>
              <a:rPr lang="en-US" smtClean="0"/>
              <a:t>www.muninetworks.org</a:t>
            </a:r>
            <a:endParaRPr lang="en-US"/>
          </a:p>
        </p:txBody>
      </p:sp>
      <p:pic>
        <p:nvPicPr>
          <p:cNvPr id="5" name="Content Placeholder 4"/>
          <p:cNvPicPr>
            <a:picLocks noGrp="1" noChangeAspect="1"/>
          </p:cNvPicPr>
          <p:nvPr>
            <p:ph sz="quarter" idx="1"/>
          </p:nvPr>
        </p:nvPicPr>
        <p:blipFill>
          <a:blip r:embed="rId2"/>
          <a:stretch>
            <a:fillRect/>
          </a:stretch>
        </p:blipFill>
        <p:spPr>
          <a:xfrm>
            <a:off x="1521151" y="1706282"/>
            <a:ext cx="9759298" cy="4055035"/>
          </a:xfrm>
          <a:prstGeom prst="rect">
            <a:avLst/>
          </a:prstGeom>
        </p:spPr>
      </p:pic>
    </p:spTree>
    <p:extLst>
      <p:ext uri="{BB962C8B-B14F-4D97-AF65-F5344CB8AC3E}">
        <p14:creationId xmlns:p14="http://schemas.microsoft.com/office/powerpoint/2010/main" val="1180748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5867400"/>
            <a:ext cx="4114800" cy="369332"/>
          </a:xfrm>
          <a:prstGeom prst="rect">
            <a:avLst/>
          </a:prstGeom>
          <a:noFill/>
        </p:spPr>
        <p:txBody>
          <a:bodyPr wrap="square" rtlCol="0">
            <a:spAutoFit/>
          </a:bodyPr>
          <a:lstStyle/>
          <a:p>
            <a:r>
              <a:rPr lang="en-US" sz="1800" i="1" dirty="0"/>
              <a:t>CommunityNets.org</a:t>
            </a:r>
          </a:p>
        </p:txBody>
      </p:sp>
      <p:pic>
        <p:nvPicPr>
          <p:cNvPr id="4" name="Picture 3"/>
          <p:cNvPicPr>
            <a:picLocks noChangeAspect="1"/>
          </p:cNvPicPr>
          <p:nvPr/>
        </p:nvPicPr>
        <p:blipFill>
          <a:blip r:embed="rId3"/>
          <a:stretch>
            <a:fillRect/>
          </a:stretch>
        </p:blipFill>
        <p:spPr>
          <a:xfrm>
            <a:off x="1752600" y="533401"/>
            <a:ext cx="8608474" cy="5221333"/>
          </a:xfrm>
          <a:prstGeom prst="rect">
            <a:avLst/>
          </a:prstGeom>
        </p:spPr>
      </p:pic>
    </p:spTree>
    <p:extLst>
      <p:ext uri="{BB962C8B-B14F-4D97-AF65-F5344CB8AC3E}">
        <p14:creationId xmlns:p14="http://schemas.microsoft.com/office/powerpoint/2010/main" val="10945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6400" y="228600"/>
            <a:ext cx="4682066" cy="6019800"/>
          </a:xfrm>
          <a:prstGeom prst="rect">
            <a:avLst/>
          </a:prstGeom>
        </p:spPr>
      </p:pic>
      <p:pic>
        <p:nvPicPr>
          <p:cNvPr id="2" name="Picture 1"/>
          <p:cNvPicPr>
            <a:picLocks noChangeAspect="1"/>
          </p:cNvPicPr>
          <p:nvPr/>
        </p:nvPicPr>
        <p:blipFill>
          <a:blip r:embed="rId3"/>
          <a:stretch>
            <a:fillRect/>
          </a:stretch>
        </p:blipFill>
        <p:spPr>
          <a:xfrm>
            <a:off x="6477000" y="709859"/>
            <a:ext cx="4047667" cy="2305050"/>
          </a:xfrm>
          <a:prstGeom prst="rect">
            <a:avLst/>
          </a:prstGeom>
        </p:spPr>
      </p:pic>
      <p:sp>
        <p:nvSpPr>
          <p:cNvPr id="4" name="TextBox 3"/>
          <p:cNvSpPr txBox="1"/>
          <p:nvPr/>
        </p:nvSpPr>
        <p:spPr>
          <a:xfrm>
            <a:off x="6833229" y="248195"/>
            <a:ext cx="3335208" cy="461665"/>
          </a:xfrm>
          <a:prstGeom prst="rect">
            <a:avLst/>
          </a:prstGeom>
          <a:noFill/>
        </p:spPr>
        <p:txBody>
          <a:bodyPr wrap="none" rtlCol="0">
            <a:spAutoFit/>
          </a:bodyPr>
          <a:lstStyle/>
          <a:p>
            <a:r>
              <a:rPr lang="en-US" dirty="0">
                <a:solidFill>
                  <a:srgbClr val="002060"/>
                </a:solidFill>
              </a:rPr>
              <a:t>ConnectThisShow.com</a:t>
            </a:r>
          </a:p>
        </p:txBody>
      </p:sp>
      <p:pic>
        <p:nvPicPr>
          <p:cNvPr id="1026" name="Picture 2" descr="https://communitynets.org/sites/default/files/styles/large/public/2023-03/b4de%20building%20for%20digital%20equity%204%20logo.png?itok=GjTd8h1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2142" y="3014910"/>
            <a:ext cx="2377381" cy="30149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01117" y="5786736"/>
            <a:ext cx="3999428" cy="461665"/>
          </a:xfrm>
          <a:prstGeom prst="rect">
            <a:avLst/>
          </a:prstGeom>
          <a:noFill/>
        </p:spPr>
        <p:txBody>
          <a:bodyPr wrap="none" rtlCol="0">
            <a:spAutoFit/>
          </a:bodyPr>
          <a:lstStyle/>
          <a:p>
            <a:r>
              <a:rPr lang="en-US" dirty="0">
                <a:solidFill>
                  <a:srgbClr val="002060"/>
                </a:solidFill>
              </a:rPr>
              <a:t>BuildingforDigitalEquity.com</a:t>
            </a:r>
          </a:p>
        </p:txBody>
      </p:sp>
    </p:spTree>
    <p:extLst>
      <p:ext uri="{BB962C8B-B14F-4D97-AF65-F5344CB8AC3E}">
        <p14:creationId xmlns:p14="http://schemas.microsoft.com/office/powerpoint/2010/main" val="973572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4962"/>
            <a:ext cx="4085597" cy="2992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1019" y="3324087"/>
            <a:ext cx="1611931" cy="322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8227443" y="3857998"/>
            <a:ext cx="3229113" cy="2137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4600" y="246181"/>
            <a:ext cx="4586027" cy="3001670"/>
          </a:xfrm>
          <a:prstGeom prst="rect">
            <a:avLst/>
          </a:prstGeom>
        </p:spPr>
      </p:pic>
      <p:sp>
        <p:nvSpPr>
          <p:cNvPr id="3" name="TextBox 2"/>
          <p:cNvSpPr txBox="1"/>
          <p:nvPr/>
        </p:nvSpPr>
        <p:spPr>
          <a:xfrm>
            <a:off x="6553201" y="6562095"/>
            <a:ext cx="6083157" cy="261610"/>
          </a:xfrm>
          <a:prstGeom prst="rect">
            <a:avLst/>
          </a:prstGeom>
          <a:noFill/>
        </p:spPr>
        <p:txBody>
          <a:bodyPr wrap="square" rtlCol="0">
            <a:spAutoFit/>
          </a:bodyPr>
          <a:lstStyle/>
          <a:p>
            <a:r>
              <a:rPr lang="en-US" sz="1050" i="1" dirty="0">
                <a:solidFill>
                  <a:schemeClr val="bg1"/>
                </a:solidFill>
              </a:rPr>
              <a:t>https://commons.wikimedia.org/wiki/File:Network_switches.jpg</a:t>
            </a:r>
          </a:p>
        </p:txBody>
      </p:sp>
      <p:pic>
        <p:nvPicPr>
          <p:cNvPr id="1028" name="Picture 4" descr="ASUS AC1750 Dual Band Gigabit Wi-Fi Rou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7800" y="3247851"/>
            <a:ext cx="3405872" cy="340587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025" y="3247851"/>
            <a:ext cx="3472994" cy="3472994"/>
          </a:xfrm>
          <a:prstGeom prst="rect">
            <a:avLst/>
          </a:prstGeom>
        </p:spPr>
      </p:pic>
    </p:spTree>
    <p:extLst>
      <p:ext uri="{BB962C8B-B14F-4D97-AF65-F5344CB8AC3E}">
        <p14:creationId xmlns:p14="http://schemas.microsoft.com/office/powerpoint/2010/main" val="1567489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2930" y="1465358"/>
            <a:ext cx="7858629" cy="3706718"/>
          </a:xfrm>
          <a:prstGeom prst="rect">
            <a:avLst/>
          </a:prstGeom>
        </p:spPr>
      </p:pic>
      <p:sp>
        <p:nvSpPr>
          <p:cNvPr id="2" name="Title 1"/>
          <p:cNvSpPr>
            <a:spLocks noGrp="1"/>
          </p:cNvSpPr>
          <p:nvPr>
            <p:ph type="title"/>
          </p:nvPr>
        </p:nvSpPr>
        <p:spPr/>
        <p:txBody>
          <a:bodyPr/>
          <a:lstStyle/>
          <a:p>
            <a:r>
              <a:rPr lang="en-US" dirty="0" smtClean="0">
                <a:solidFill>
                  <a:schemeClr val="bg1"/>
                </a:solidFill>
              </a:rPr>
              <a:t>Fact Sheets!</a:t>
            </a:r>
            <a:endParaRPr lang="en-US" dirty="0">
              <a:solidFill>
                <a:schemeClr val="bg1"/>
              </a:solidFill>
            </a:endParaRPr>
          </a:p>
        </p:txBody>
      </p:sp>
      <p:pic>
        <p:nvPicPr>
          <p:cNvPr id="7" name="Content Placeholder 6"/>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7391400" y="838200"/>
            <a:ext cx="5121275" cy="5121275"/>
          </a:xfrm>
        </p:spPr>
      </p:pic>
      <p:sp>
        <p:nvSpPr>
          <p:cNvPr id="6" name="TextBox 5"/>
          <p:cNvSpPr txBox="1"/>
          <p:nvPr/>
        </p:nvSpPr>
        <p:spPr>
          <a:xfrm>
            <a:off x="738761" y="5278437"/>
            <a:ext cx="7162800" cy="369332"/>
          </a:xfrm>
          <a:prstGeom prst="rect">
            <a:avLst/>
          </a:prstGeom>
          <a:noFill/>
        </p:spPr>
        <p:txBody>
          <a:bodyPr wrap="square" rtlCol="0">
            <a:spAutoFit/>
          </a:bodyPr>
          <a:lstStyle/>
          <a:p>
            <a:r>
              <a:rPr lang="en-US" sz="1800" i="1" dirty="0">
                <a:solidFill>
                  <a:schemeClr val="bg1"/>
                </a:solidFill>
              </a:rPr>
              <a:t>ILSR.org/exploring-digital-equity-fact-sheets/</a:t>
            </a:r>
          </a:p>
        </p:txBody>
      </p:sp>
    </p:spTree>
    <p:extLst>
      <p:ext uri="{BB962C8B-B14F-4D97-AF65-F5344CB8AC3E}">
        <p14:creationId xmlns:p14="http://schemas.microsoft.com/office/powerpoint/2010/main" val="4227013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04800"/>
            <a:ext cx="9601200" cy="6400800"/>
          </a:xfrm>
          <a:prstGeom prst="rect">
            <a:avLst/>
          </a:prstGeom>
        </p:spPr>
      </p:pic>
      <p:sp>
        <p:nvSpPr>
          <p:cNvPr id="6" name="Title 5"/>
          <p:cNvSpPr>
            <a:spLocks noGrp="1"/>
          </p:cNvSpPr>
          <p:nvPr>
            <p:ph type="title"/>
          </p:nvPr>
        </p:nvSpPr>
        <p:spPr/>
        <p:txBody>
          <a:bodyPr/>
          <a:lstStyle/>
          <a:p>
            <a:r>
              <a:rPr lang="en-US" dirty="0" smtClean="0"/>
              <a:t>What is Broadband?</a:t>
            </a:r>
            <a:endParaRPr lang="en-US" dirty="0"/>
          </a:p>
        </p:txBody>
      </p:sp>
    </p:spTree>
    <p:extLst>
      <p:ext uri="{BB962C8B-B14F-4D97-AF65-F5344CB8AC3E}">
        <p14:creationId xmlns:p14="http://schemas.microsoft.com/office/powerpoint/2010/main" val="32895326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quarter" idx="1"/>
          </p:nvPr>
        </p:nvSpPr>
        <p:spPr/>
        <p:txBody>
          <a:bodyPr/>
          <a:lstStyle/>
          <a:p>
            <a:endParaRPr lang="en-US"/>
          </a:p>
        </p:txBody>
      </p:sp>
      <p:sp>
        <p:nvSpPr>
          <p:cNvPr id="5" name="Content Placeholder 4"/>
          <p:cNvSpPr>
            <a:spLocks noGrp="1"/>
          </p:cNvSpPr>
          <p:nvPr>
            <p:ph sz="quarter" idx="2"/>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904" y="228600"/>
            <a:ext cx="9648179" cy="6430962"/>
          </a:xfrm>
          <a:prstGeom prst="rect">
            <a:avLst/>
          </a:prstGeom>
        </p:spPr>
      </p:pic>
    </p:spTree>
    <p:extLst>
      <p:ext uri="{BB962C8B-B14F-4D97-AF65-F5344CB8AC3E}">
        <p14:creationId xmlns:p14="http://schemas.microsoft.com/office/powerpoint/2010/main" val="40301429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126"/>
        <p:cNvGrpSpPr/>
        <p:nvPr/>
      </p:nvGrpSpPr>
      <p:grpSpPr>
        <a:xfrm>
          <a:off x="0" y="0"/>
          <a:ext cx="0" cy="0"/>
          <a:chOff x="0" y="0"/>
          <a:chExt cx="0" cy="0"/>
        </a:xfrm>
      </p:grpSpPr>
      <p:sp>
        <p:nvSpPr>
          <p:cNvPr id="127" name="Google Shape;127;p17"/>
          <p:cNvSpPr/>
          <p:nvPr/>
        </p:nvSpPr>
        <p:spPr>
          <a:xfrm>
            <a:off x="3380420" y="1295400"/>
            <a:ext cx="5474925" cy="625050"/>
          </a:xfrm>
          <a:prstGeom prst="rect">
            <a:avLst/>
          </a:prstGeom>
          <a:solidFill>
            <a:srgbClr val="B81124"/>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spcBef>
                <a:spcPts val="0"/>
              </a:spcBef>
              <a:spcAft>
                <a:spcPts val="0"/>
              </a:spcAft>
              <a:defRPr/>
            </a:pPr>
            <a:endParaRPr sz="1800">
              <a:solidFill>
                <a:prstClr val="black"/>
              </a:solidFill>
            </a:endParaRPr>
          </a:p>
        </p:txBody>
      </p:sp>
      <p:pic>
        <p:nvPicPr>
          <p:cNvPr id="128" name="Google Shape;128;p17"/>
          <p:cNvPicPr preferRelativeResize="0"/>
          <p:nvPr/>
        </p:nvPicPr>
        <p:blipFill rotWithShape="1">
          <a:blip r:embed="rId3">
            <a:alphaModFix/>
          </a:blip>
          <a:srcRect/>
          <a:stretch/>
        </p:blipFill>
        <p:spPr>
          <a:xfrm>
            <a:off x="1905000" y="5867401"/>
            <a:ext cx="1069574" cy="628163"/>
          </a:xfrm>
          <a:prstGeom prst="rect">
            <a:avLst/>
          </a:prstGeom>
          <a:noFill/>
          <a:ln>
            <a:noFill/>
          </a:ln>
        </p:spPr>
      </p:pic>
      <p:pic>
        <p:nvPicPr>
          <p:cNvPr id="129" name="Google Shape;129;p17"/>
          <p:cNvPicPr preferRelativeResize="0"/>
          <p:nvPr/>
        </p:nvPicPr>
        <p:blipFill>
          <a:blip r:embed="rId4">
            <a:alphaModFix/>
          </a:blip>
          <a:stretch>
            <a:fillRect/>
          </a:stretch>
        </p:blipFill>
        <p:spPr>
          <a:xfrm>
            <a:off x="3380420" y="1524000"/>
            <a:ext cx="5474999" cy="5066250"/>
          </a:xfrm>
          <a:prstGeom prst="rect">
            <a:avLst/>
          </a:prstGeom>
          <a:noFill/>
          <a:ln>
            <a:noFill/>
          </a:ln>
        </p:spPr>
      </p:pic>
      <p:sp>
        <p:nvSpPr>
          <p:cNvPr id="2" name="TextBox 1"/>
          <p:cNvSpPr txBox="1"/>
          <p:nvPr/>
        </p:nvSpPr>
        <p:spPr>
          <a:xfrm>
            <a:off x="2514600" y="575482"/>
            <a:ext cx="6858000" cy="707886"/>
          </a:xfrm>
          <a:prstGeom prst="rect">
            <a:avLst/>
          </a:prstGeom>
          <a:noFill/>
        </p:spPr>
        <p:txBody>
          <a:bodyPr wrap="square" rtlCol="0">
            <a:spAutoFit/>
          </a:bodyPr>
          <a:lstStyle/>
          <a:p>
            <a:r>
              <a:rPr lang="en-US" sz="4000" dirty="0">
                <a:solidFill>
                  <a:schemeClr val="bg1"/>
                </a:solidFill>
              </a:rPr>
              <a:t>Access or Availability? </a:t>
            </a:r>
          </a:p>
        </p:txBody>
      </p:sp>
    </p:spTree>
    <p:extLst>
      <p:ext uri="{BB962C8B-B14F-4D97-AF65-F5344CB8AC3E}">
        <p14:creationId xmlns:p14="http://schemas.microsoft.com/office/powerpoint/2010/main" val="556225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Power and Poverty, not Technology</a:t>
            </a:r>
            <a:endParaRPr lang="en-US" dirty="0">
              <a:solidFill>
                <a:schemeClr val="bg1"/>
              </a:solidFill>
            </a:endParaRPr>
          </a:p>
        </p:txBody>
      </p:sp>
      <p:sp>
        <p:nvSpPr>
          <p:cNvPr id="6" name="TextBox 5"/>
          <p:cNvSpPr txBox="1"/>
          <p:nvPr/>
        </p:nvSpPr>
        <p:spPr>
          <a:xfrm>
            <a:off x="2971800" y="5960853"/>
            <a:ext cx="7162800" cy="369332"/>
          </a:xfrm>
          <a:prstGeom prst="rect">
            <a:avLst/>
          </a:prstGeom>
          <a:noFill/>
        </p:spPr>
        <p:txBody>
          <a:bodyPr wrap="square" rtlCol="0">
            <a:spAutoFit/>
          </a:bodyPr>
          <a:lstStyle/>
          <a:p>
            <a:r>
              <a:rPr lang="en-US" sz="1800" i="1" dirty="0" err="1" smtClean="0">
                <a:solidFill>
                  <a:schemeClr val="bg1"/>
                </a:solidFill>
              </a:rPr>
              <a:t>ConnectHumanity.fund</a:t>
            </a:r>
            <a:r>
              <a:rPr lang="en-US" sz="1800" i="1" dirty="0" smtClean="0">
                <a:solidFill>
                  <a:schemeClr val="bg1"/>
                </a:solidFill>
              </a:rPr>
              <a:t>/report-financing-</a:t>
            </a:r>
            <a:r>
              <a:rPr lang="en-US" sz="1800" i="1" dirty="0" err="1" smtClean="0">
                <a:solidFill>
                  <a:schemeClr val="bg1"/>
                </a:solidFill>
              </a:rPr>
              <a:t>ccps</a:t>
            </a:r>
            <a:r>
              <a:rPr lang="en-US" sz="1800" i="1" dirty="0" smtClean="0">
                <a:solidFill>
                  <a:schemeClr val="bg1"/>
                </a:solidFill>
              </a:rPr>
              <a:t>/</a:t>
            </a:r>
            <a:endParaRPr lang="en-US" sz="1800" i="1" dirty="0">
              <a:solidFill>
                <a:schemeClr val="bg1"/>
              </a:solidFill>
            </a:endParaRPr>
          </a:p>
        </p:txBody>
      </p:sp>
      <p:pic>
        <p:nvPicPr>
          <p:cNvPr id="5" name="Picture 4"/>
          <p:cNvPicPr>
            <a:picLocks noChangeAspect="1"/>
          </p:cNvPicPr>
          <p:nvPr/>
        </p:nvPicPr>
        <p:blipFill>
          <a:blip r:embed="rId2"/>
          <a:stretch>
            <a:fillRect/>
          </a:stretch>
        </p:blipFill>
        <p:spPr>
          <a:xfrm>
            <a:off x="990600" y="1508604"/>
            <a:ext cx="7620000" cy="4450391"/>
          </a:xfrm>
          <a:prstGeom prst="rect">
            <a:avLst/>
          </a:prstGeom>
        </p:spPr>
      </p:pic>
      <p:sp>
        <p:nvSpPr>
          <p:cNvPr id="8" name="TextBox 7"/>
          <p:cNvSpPr txBox="1"/>
          <p:nvPr/>
        </p:nvSpPr>
        <p:spPr>
          <a:xfrm>
            <a:off x="8839200" y="1656307"/>
            <a:ext cx="2590800" cy="4154984"/>
          </a:xfrm>
          <a:prstGeom prst="rect">
            <a:avLst/>
          </a:prstGeom>
          <a:noFill/>
        </p:spPr>
        <p:txBody>
          <a:bodyPr wrap="square" rtlCol="0">
            <a:spAutoFit/>
          </a:bodyPr>
          <a:lstStyle/>
          <a:p>
            <a:r>
              <a:rPr lang="en-US" dirty="0" smtClean="0">
                <a:solidFill>
                  <a:schemeClr val="bg1"/>
                </a:solidFill>
              </a:rPr>
              <a:t>Half of humanity is connected to high-quality Internet access.</a:t>
            </a:r>
          </a:p>
          <a:p>
            <a:endParaRPr lang="en-US" dirty="0">
              <a:solidFill>
                <a:schemeClr val="bg1"/>
              </a:solidFill>
            </a:endParaRPr>
          </a:p>
          <a:p>
            <a:r>
              <a:rPr lang="en-US" dirty="0" smtClean="0">
                <a:solidFill>
                  <a:schemeClr val="bg1"/>
                </a:solidFill>
              </a:rPr>
              <a:t>The other half will not be connected by the business models that connected the first half.  </a:t>
            </a:r>
            <a:endParaRPr lang="en-US" dirty="0">
              <a:solidFill>
                <a:schemeClr val="bg1"/>
              </a:solidFill>
            </a:endParaRPr>
          </a:p>
        </p:txBody>
      </p:sp>
      <p:pic>
        <p:nvPicPr>
          <p:cNvPr id="3" name="Content Placeholder 2"/>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 y="4038600"/>
            <a:ext cx="2647724" cy="2647724"/>
          </a:xfrm>
        </p:spPr>
      </p:pic>
    </p:spTree>
    <p:extLst>
      <p:ext uri="{BB962C8B-B14F-4D97-AF65-F5344CB8AC3E}">
        <p14:creationId xmlns:p14="http://schemas.microsoft.com/office/powerpoint/2010/main" val="15937419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we doing here?</a:t>
            </a:r>
            <a:endParaRPr lang="en-US" dirty="0"/>
          </a:p>
        </p:txBody>
      </p:sp>
      <p:sp>
        <p:nvSpPr>
          <p:cNvPr id="4" name="Content Placeholder 3"/>
          <p:cNvSpPr>
            <a:spLocks noGrp="1"/>
          </p:cNvSpPr>
          <p:nvPr>
            <p:ph sz="quarter" idx="1"/>
          </p:nvPr>
        </p:nvSpPr>
        <p:spPr>
          <a:xfrm>
            <a:off x="1066800" y="1600200"/>
            <a:ext cx="5410200" cy="4724400"/>
          </a:xfrm>
        </p:spPr>
        <p:txBody>
          <a:bodyPr>
            <a:normAutofit/>
          </a:bodyPr>
          <a:lstStyle/>
          <a:p>
            <a:r>
              <a:rPr lang="en-US" sz="3200" dirty="0" smtClean="0"/>
              <a:t>Build Confidence</a:t>
            </a:r>
          </a:p>
          <a:p>
            <a:r>
              <a:rPr lang="en-US" sz="3200" dirty="0" smtClean="0"/>
              <a:t>Demystify Technology</a:t>
            </a:r>
          </a:p>
          <a:p>
            <a:r>
              <a:rPr lang="en-US" sz="3200" dirty="0" smtClean="0"/>
              <a:t>Build Community</a:t>
            </a:r>
          </a:p>
          <a:p>
            <a:r>
              <a:rPr lang="en-US" sz="3200" dirty="0" smtClean="0"/>
              <a:t>Be Aggressively Informal</a:t>
            </a:r>
          </a:p>
          <a:p>
            <a:r>
              <a:rPr lang="en-US" sz="3200" dirty="0" smtClean="0"/>
              <a:t>Broadband </a:t>
            </a:r>
            <a:r>
              <a:rPr lang="en-US" sz="3200" dirty="0" err="1" smtClean="0"/>
              <a:t>Bootcamp</a:t>
            </a:r>
            <a:r>
              <a:rPr lang="en-US" sz="3200" dirty="0" smtClean="0"/>
              <a:t> </a:t>
            </a:r>
            <a:r>
              <a:rPr lang="en-US" sz="3200" dirty="0"/>
              <a:t/>
            </a:r>
            <a:br>
              <a:rPr lang="en-US" sz="3200" dirty="0"/>
            </a:br>
            <a:r>
              <a:rPr lang="en-US" sz="3200" dirty="0" smtClean="0"/>
              <a:t>Overview</a:t>
            </a:r>
          </a:p>
          <a:p>
            <a:r>
              <a:rPr lang="en-US" sz="3200" dirty="0" smtClean="0"/>
              <a:t>Introductions!</a:t>
            </a:r>
          </a:p>
          <a:p>
            <a:endParaRPr lang="en-US" sz="3200" dirty="0" smtClean="0"/>
          </a:p>
          <a:p>
            <a:endParaRPr lang="en-US" sz="3200" dirty="0" smtClean="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2200" y="1538443"/>
            <a:ext cx="5284575" cy="4557417"/>
          </a:xfrm>
          <a:prstGeom prst="rect">
            <a:avLst/>
          </a:prstGeom>
        </p:spPr>
      </p:pic>
    </p:spTree>
    <p:extLst>
      <p:ext uri="{BB962C8B-B14F-4D97-AF65-F5344CB8AC3E}">
        <p14:creationId xmlns:p14="http://schemas.microsoft.com/office/powerpoint/2010/main" val="1947271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ACPDashboard.com</a:t>
            </a:r>
            <a:endParaRPr lang="en-US" dirty="0">
              <a:solidFill>
                <a:schemeClr val="bg1"/>
              </a:solidFill>
            </a:endParaRPr>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sp>
        <p:nvSpPr>
          <p:cNvPr id="3" name="Content Placeholder 2"/>
          <p:cNvSpPr>
            <a:spLocks noGrp="1"/>
          </p:cNvSpPr>
          <p:nvPr>
            <p:ph sz="quarter" idx="2"/>
          </p:nvPr>
        </p:nvSpPr>
        <p:spPr/>
        <p:txBody>
          <a:bodyPr/>
          <a:lstStyle/>
          <a:p>
            <a:endParaRPr lang="en-US" dirty="0"/>
          </a:p>
        </p:txBody>
      </p:sp>
      <p:sp>
        <p:nvSpPr>
          <p:cNvPr id="8" name="TextBox 7"/>
          <p:cNvSpPr txBox="1"/>
          <p:nvPr/>
        </p:nvSpPr>
        <p:spPr>
          <a:xfrm>
            <a:off x="6386945" y="5526893"/>
            <a:ext cx="5715000" cy="461665"/>
          </a:xfrm>
          <a:prstGeom prst="rect">
            <a:avLst/>
          </a:prstGeom>
          <a:noFill/>
        </p:spPr>
        <p:txBody>
          <a:bodyPr wrap="square" rtlCol="0">
            <a:spAutoFit/>
          </a:bodyPr>
          <a:lstStyle/>
          <a:p>
            <a:r>
              <a:rPr lang="en-US" i="1" dirty="0">
                <a:solidFill>
                  <a:schemeClr val="bg1"/>
                </a:solidFill>
              </a:rPr>
              <a:t>Soon: ACPDashboard.com</a:t>
            </a:r>
          </a:p>
        </p:txBody>
      </p:sp>
      <p:pic>
        <p:nvPicPr>
          <p:cNvPr id="4" name="Picture 3"/>
          <p:cNvPicPr>
            <a:picLocks noChangeAspect="1"/>
          </p:cNvPicPr>
          <p:nvPr/>
        </p:nvPicPr>
        <p:blipFill>
          <a:blip r:embed="rId2"/>
          <a:stretch>
            <a:fillRect/>
          </a:stretch>
        </p:blipFill>
        <p:spPr>
          <a:xfrm>
            <a:off x="1295400" y="1525080"/>
            <a:ext cx="9765359" cy="4902341"/>
          </a:xfrm>
          <a:prstGeom prst="rect">
            <a:avLst/>
          </a:prstGeom>
        </p:spPr>
      </p:pic>
    </p:spTree>
    <p:extLst>
      <p:ext uri="{BB962C8B-B14F-4D97-AF65-F5344CB8AC3E}">
        <p14:creationId xmlns:p14="http://schemas.microsoft.com/office/powerpoint/2010/main" val="2042099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69"/>
          <p:cNvSpPr/>
          <p:nvPr/>
        </p:nvSpPr>
        <p:spPr>
          <a:xfrm>
            <a:off x="67" y="413667"/>
            <a:ext cx="12192000" cy="980000"/>
          </a:xfrm>
          <a:prstGeom prst="rect">
            <a:avLst/>
          </a:prstGeom>
          <a:solidFill>
            <a:srgbClr val="5E17EB"/>
          </a:solidFill>
          <a:ln>
            <a:noFill/>
          </a:ln>
        </p:spPr>
        <p:txBody>
          <a:bodyPr spcFirstLastPara="1" wrap="square" lIns="121900" tIns="121900" rIns="121900" bIns="121900" anchor="ctr" anchorCtr="0">
            <a:noAutofit/>
          </a:bodyPr>
          <a:lstStyle/>
          <a:p>
            <a:pPr>
              <a:spcBef>
                <a:spcPts val="0"/>
              </a:spcBef>
              <a:spcAft>
                <a:spcPts val="0"/>
              </a:spcAft>
            </a:pPr>
            <a:endParaRPr sz="3200"/>
          </a:p>
        </p:txBody>
      </p:sp>
      <p:sp>
        <p:nvSpPr>
          <p:cNvPr id="817" name="Google Shape;817;p69"/>
          <p:cNvSpPr txBox="1"/>
          <p:nvPr/>
        </p:nvSpPr>
        <p:spPr>
          <a:xfrm>
            <a:off x="1575867" y="524067"/>
            <a:ext cx="9492400" cy="75907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333" b="1">
                <a:solidFill>
                  <a:schemeClr val="lt1"/>
                </a:solidFill>
                <a:latin typeface="Open Sans"/>
                <a:ea typeface="Open Sans"/>
                <a:cs typeface="Open Sans"/>
                <a:sym typeface="Open Sans"/>
              </a:rPr>
              <a:t>Bits</a:t>
            </a:r>
            <a:endParaRPr sz="3333" b="1">
              <a:solidFill>
                <a:schemeClr val="lt1"/>
              </a:solidFill>
              <a:latin typeface="Open Sans"/>
              <a:ea typeface="Open Sans"/>
              <a:cs typeface="Open Sans"/>
              <a:sym typeface="Open Sans"/>
            </a:endParaRPr>
          </a:p>
        </p:txBody>
      </p:sp>
      <p:sp>
        <p:nvSpPr>
          <p:cNvPr id="818" name="Google Shape;818;p69"/>
          <p:cNvSpPr txBox="1"/>
          <p:nvPr/>
        </p:nvSpPr>
        <p:spPr>
          <a:xfrm>
            <a:off x="749433" y="1465601"/>
            <a:ext cx="10556000" cy="1095644"/>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Raleway"/>
              <a:buChar char="-"/>
            </a:pPr>
            <a:r>
              <a:rPr lang="en" b="1" dirty="0">
                <a:solidFill>
                  <a:schemeClr val="dk1"/>
                </a:solidFill>
                <a:latin typeface="Raleway"/>
                <a:ea typeface="Raleway"/>
                <a:cs typeface="Raleway"/>
                <a:sym typeface="Raleway"/>
              </a:rPr>
              <a:t>The base unit of information (data)</a:t>
            </a:r>
            <a:endParaRPr b="1" dirty="0">
              <a:solidFill>
                <a:schemeClr val="dk1"/>
              </a:solidFill>
              <a:latin typeface="Raleway"/>
              <a:ea typeface="Raleway"/>
              <a:cs typeface="Raleway"/>
              <a:sym typeface="Raleway"/>
            </a:endParaRPr>
          </a:p>
          <a:p>
            <a:pPr marL="609585" indent="-457189">
              <a:lnSpc>
                <a:spcPct val="115000"/>
              </a:lnSpc>
              <a:spcBef>
                <a:spcPts val="0"/>
              </a:spcBef>
              <a:spcAft>
                <a:spcPts val="0"/>
              </a:spcAft>
              <a:buClr>
                <a:schemeClr val="dk1"/>
              </a:buClr>
              <a:buSzPts val="1800"/>
              <a:buFont typeface="Raleway"/>
              <a:buChar char="-"/>
            </a:pPr>
            <a:r>
              <a:rPr lang="en" dirty="0">
                <a:solidFill>
                  <a:schemeClr val="dk1"/>
                </a:solidFill>
                <a:latin typeface="Raleway"/>
                <a:ea typeface="Raleway"/>
                <a:cs typeface="Raleway"/>
                <a:sym typeface="Raleway"/>
              </a:rPr>
              <a:t>A bit represents a choice between 2 states or categories</a:t>
            </a:r>
            <a:endParaRPr b="1" dirty="0">
              <a:solidFill>
                <a:schemeClr val="dk1"/>
              </a:solidFill>
              <a:latin typeface="Raleway"/>
              <a:ea typeface="Raleway"/>
              <a:cs typeface="Raleway"/>
              <a:sym typeface="Raleway"/>
            </a:endParaRPr>
          </a:p>
        </p:txBody>
      </p:sp>
      <p:sp>
        <p:nvSpPr>
          <p:cNvPr id="819" name="Google Shape;819;p69"/>
          <p:cNvSpPr txBox="1"/>
          <p:nvPr/>
        </p:nvSpPr>
        <p:spPr>
          <a:xfrm>
            <a:off x="3597867" y="2307091"/>
            <a:ext cx="5448400" cy="1520376"/>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dirty="0">
                <a:solidFill>
                  <a:schemeClr val="dk1"/>
                </a:solidFill>
                <a:latin typeface="Raleway"/>
                <a:ea typeface="Raleway"/>
                <a:cs typeface="Raleway"/>
                <a:sym typeface="Raleway"/>
              </a:rPr>
              <a:t>1 and 0</a:t>
            </a:r>
            <a:endParaRPr dirty="0">
              <a:solidFill>
                <a:schemeClr val="dk1"/>
              </a:solidFill>
              <a:latin typeface="Raleway"/>
              <a:ea typeface="Raleway"/>
              <a:cs typeface="Raleway"/>
              <a:sym typeface="Raleway"/>
            </a:endParaRPr>
          </a:p>
          <a:p>
            <a:pPr algn="ctr">
              <a:lnSpc>
                <a:spcPct val="115000"/>
              </a:lnSpc>
              <a:spcBef>
                <a:spcPts val="0"/>
              </a:spcBef>
              <a:spcAft>
                <a:spcPts val="0"/>
              </a:spcAft>
            </a:pPr>
            <a:r>
              <a:rPr lang="en" dirty="0" smtClean="0">
                <a:solidFill>
                  <a:schemeClr val="dk1"/>
                </a:solidFill>
                <a:latin typeface="Raleway"/>
                <a:ea typeface="Raleway"/>
                <a:cs typeface="Raleway"/>
                <a:sym typeface="Raleway"/>
              </a:rPr>
              <a:t>light </a:t>
            </a:r>
            <a:r>
              <a:rPr lang="en" dirty="0">
                <a:solidFill>
                  <a:schemeClr val="dk1"/>
                </a:solidFill>
                <a:latin typeface="Raleway"/>
                <a:ea typeface="Raleway"/>
                <a:cs typeface="Raleway"/>
                <a:sym typeface="Raleway"/>
              </a:rPr>
              <a:t>and dark</a:t>
            </a:r>
            <a:endParaRPr dirty="0">
              <a:solidFill>
                <a:schemeClr val="dk1"/>
              </a:solidFill>
              <a:latin typeface="Raleway"/>
              <a:ea typeface="Raleway"/>
              <a:cs typeface="Raleway"/>
              <a:sym typeface="Raleway"/>
            </a:endParaRPr>
          </a:p>
          <a:p>
            <a:pPr algn="ctr">
              <a:lnSpc>
                <a:spcPct val="115000"/>
              </a:lnSpc>
              <a:spcBef>
                <a:spcPts val="0"/>
              </a:spcBef>
              <a:spcAft>
                <a:spcPts val="0"/>
              </a:spcAft>
            </a:pPr>
            <a:r>
              <a:rPr lang="en" dirty="0">
                <a:solidFill>
                  <a:schemeClr val="dk1"/>
                </a:solidFill>
                <a:latin typeface="Raleway"/>
                <a:ea typeface="Raleway"/>
                <a:cs typeface="Raleway"/>
                <a:sym typeface="Raleway"/>
              </a:rPr>
              <a:t>Yes and No</a:t>
            </a:r>
            <a:endParaRPr dirty="0">
              <a:solidFill>
                <a:schemeClr val="dk1"/>
              </a:solidFill>
              <a:latin typeface="Raleway"/>
              <a:ea typeface="Raleway"/>
              <a:cs typeface="Raleway"/>
              <a:sym typeface="Raleway"/>
            </a:endParaRPr>
          </a:p>
        </p:txBody>
      </p:sp>
      <p:sp>
        <p:nvSpPr>
          <p:cNvPr id="820" name="Google Shape;820;p69"/>
          <p:cNvSpPr txBox="1"/>
          <p:nvPr/>
        </p:nvSpPr>
        <p:spPr>
          <a:xfrm>
            <a:off x="914400" y="3492011"/>
            <a:ext cx="10556000" cy="670913"/>
          </a:xfrm>
          <a:prstGeom prst="rect">
            <a:avLst/>
          </a:prstGeom>
          <a:noFill/>
          <a:ln>
            <a:noFill/>
          </a:ln>
        </p:spPr>
        <p:txBody>
          <a:bodyPr spcFirstLastPara="1" wrap="square" lIns="121900" tIns="121900" rIns="121900" bIns="121900" anchor="t" anchorCtr="0">
            <a:spAutoFit/>
          </a:bodyPr>
          <a:lstStyle/>
          <a:p>
            <a:pPr marL="609585" indent="-457189">
              <a:lnSpc>
                <a:spcPct val="115000"/>
              </a:lnSpc>
              <a:spcBef>
                <a:spcPts val="0"/>
              </a:spcBef>
              <a:spcAft>
                <a:spcPts val="0"/>
              </a:spcAft>
              <a:buClr>
                <a:schemeClr val="dk1"/>
              </a:buClr>
              <a:buSzPts val="1800"/>
              <a:buFont typeface="Raleway"/>
              <a:buChar char="-"/>
            </a:pPr>
            <a:r>
              <a:rPr lang="en" b="1" dirty="0">
                <a:solidFill>
                  <a:schemeClr val="dk1"/>
                </a:solidFill>
                <a:latin typeface="Raleway"/>
                <a:ea typeface="Raleway"/>
                <a:cs typeface="Raleway"/>
                <a:sym typeface="Raleway"/>
              </a:rPr>
              <a:t>Using an electrical signal (on and off)</a:t>
            </a:r>
            <a:endParaRPr dirty="0">
              <a:solidFill>
                <a:schemeClr val="dk1"/>
              </a:solidFill>
              <a:latin typeface="Raleway"/>
              <a:ea typeface="Raleway"/>
              <a:cs typeface="Raleway"/>
              <a:sym typeface="Raleway"/>
            </a:endParaRPr>
          </a:p>
        </p:txBody>
      </p:sp>
      <p:sp>
        <p:nvSpPr>
          <p:cNvPr id="821" name="Google Shape;821;p69"/>
          <p:cNvSpPr txBox="1"/>
          <p:nvPr/>
        </p:nvSpPr>
        <p:spPr>
          <a:xfrm>
            <a:off x="927200" y="3848778"/>
            <a:ext cx="5448400" cy="670913"/>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a:solidFill>
                  <a:schemeClr val="dk1"/>
                </a:solidFill>
                <a:latin typeface="Raleway"/>
                <a:ea typeface="Raleway"/>
                <a:cs typeface="Raleway"/>
                <a:sym typeface="Raleway"/>
              </a:rPr>
              <a:t>Ideal signal</a:t>
            </a:r>
            <a:endParaRPr>
              <a:solidFill>
                <a:schemeClr val="dk1"/>
              </a:solidFill>
              <a:latin typeface="Raleway"/>
              <a:ea typeface="Raleway"/>
              <a:cs typeface="Raleway"/>
              <a:sym typeface="Raleway"/>
            </a:endParaRPr>
          </a:p>
        </p:txBody>
      </p:sp>
      <p:sp>
        <p:nvSpPr>
          <p:cNvPr id="822" name="Google Shape;822;p69"/>
          <p:cNvSpPr txBox="1"/>
          <p:nvPr/>
        </p:nvSpPr>
        <p:spPr>
          <a:xfrm>
            <a:off x="7052534" y="3842578"/>
            <a:ext cx="5448400" cy="670913"/>
          </a:xfrm>
          <a:prstGeom prst="rect">
            <a:avLst/>
          </a:prstGeom>
          <a:noFill/>
          <a:ln>
            <a:noFill/>
          </a:ln>
        </p:spPr>
        <p:txBody>
          <a:bodyPr spcFirstLastPara="1" wrap="square" lIns="121900" tIns="121900" rIns="121900" bIns="121900" anchor="t" anchorCtr="0">
            <a:spAutoFit/>
          </a:bodyPr>
          <a:lstStyle/>
          <a:p>
            <a:pPr algn="ctr">
              <a:lnSpc>
                <a:spcPct val="115000"/>
              </a:lnSpc>
              <a:spcBef>
                <a:spcPts val="0"/>
              </a:spcBef>
              <a:spcAft>
                <a:spcPts val="0"/>
              </a:spcAft>
            </a:pPr>
            <a:r>
              <a:rPr lang="en">
                <a:solidFill>
                  <a:schemeClr val="dk1"/>
                </a:solidFill>
                <a:latin typeface="Raleway"/>
                <a:ea typeface="Raleway"/>
                <a:cs typeface="Raleway"/>
                <a:sym typeface="Raleway"/>
              </a:rPr>
              <a:t>Real signal</a:t>
            </a:r>
            <a:endParaRPr>
              <a:solidFill>
                <a:schemeClr val="dk1"/>
              </a:solidFill>
              <a:latin typeface="Raleway"/>
              <a:ea typeface="Raleway"/>
              <a:cs typeface="Raleway"/>
              <a:sym typeface="Raleway"/>
            </a:endParaRPr>
          </a:p>
        </p:txBody>
      </p:sp>
      <p:pic>
        <p:nvPicPr>
          <p:cNvPr id="823" name="Google Shape;823;p69"/>
          <p:cNvPicPr preferRelativeResize="0"/>
          <p:nvPr/>
        </p:nvPicPr>
        <p:blipFill>
          <a:blip r:embed="rId3">
            <a:alphaModFix/>
          </a:blip>
          <a:stretch>
            <a:fillRect/>
          </a:stretch>
        </p:blipFill>
        <p:spPr>
          <a:xfrm>
            <a:off x="8523435" y="4211711"/>
            <a:ext cx="3229832" cy="1951367"/>
          </a:xfrm>
          <a:prstGeom prst="rect">
            <a:avLst/>
          </a:prstGeom>
          <a:noFill/>
          <a:ln>
            <a:noFill/>
          </a:ln>
        </p:spPr>
      </p:pic>
      <p:pic>
        <p:nvPicPr>
          <p:cNvPr id="824" name="Google Shape;824;p69"/>
          <p:cNvPicPr preferRelativeResize="0"/>
          <p:nvPr/>
        </p:nvPicPr>
        <p:blipFill>
          <a:blip r:embed="rId4">
            <a:alphaModFix/>
          </a:blip>
          <a:stretch>
            <a:fillRect/>
          </a:stretch>
        </p:blipFill>
        <p:spPr>
          <a:xfrm>
            <a:off x="1740834" y="4343911"/>
            <a:ext cx="5677400" cy="1748625"/>
          </a:xfrm>
          <a:prstGeom prst="rect">
            <a:avLst/>
          </a:prstGeom>
          <a:noFill/>
          <a:ln>
            <a:noFill/>
          </a:ln>
        </p:spPr>
      </p:pic>
      <p:pic>
        <p:nvPicPr>
          <p:cNvPr id="825" name="Google Shape;825;p69"/>
          <p:cNvPicPr preferRelativeResize="0"/>
          <p:nvPr/>
        </p:nvPicPr>
        <p:blipFill>
          <a:blip r:embed="rId5">
            <a:alphaModFix/>
          </a:blip>
          <a:stretch>
            <a:fillRect/>
          </a:stretch>
        </p:blipFill>
        <p:spPr>
          <a:xfrm>
            <a:off x="401084" y="4682944"/>
            <a:ext cx="1235033" cy="925093"/>
          </a:xfrm>
          <a:prstGeom prst="rect">
            <a:avLst/>
          </a:prstGeom>
          <a:noFill/>
          <a:ln>
            <a:noFill/>
          </a:ln>
        </p:spPr>
      </p:pic>
      <p:sp>
        <p:nvSpPr>
          <p:cNvPr id="12" name="TextBox 11"/>
          <p:cNvSpPr txBox="1"/>
          <p:nvPr/>
        </p:nvSpPr>
        <p:spPr>
          <a:xfrm>
            <a:off x="228600" y="6019800"/>
            <a:ext cx="11430000" cy="523220"/>
          </a:xfrm>
          <a:prstGeom prst="rect">
            <a:avLst/>
          </a:prstGeom>
          <a:noFill/>
        </p:spPr>
        <p:txBody>
          <a:bodyPr wrap="square" rtlCol="0">
            <a:spAutoFit/>
          </a:bodyPr>
          <a:lstStyle/>
          <a:p>
            <a:r>
              <a:rPr lang="en-US" sz="1400" i="1" dirty="0" smtClean="0"/>
              <a:t>Attribution: Black Brilliance Research Project, Local Connectivity Lab, UW ICTD Lab (2022) </a:t>
            </a:r>
            <a:br>
              <a:rPr lang="en-US" sz="1400" i="1" dirty="0" smtClean="0"/>
            </a:br>
            <a:r>
              <a:rPr lang="en-US" sz="1400" i="1" dirty="0" smtClean="0"/>
              <a:t>Adult Digital Stewards Course Materials, Seattle </a:t>
            </a:r>
            <a:r>
              <a:rPr lang="en-US" sz="1400" i="1" dirty="0"/>
              <a:t>Community Network - </a:t>
            </a:r>
            <a:r>
              <a:rPr lang="en-US" sz="1400" i="1" dirty="0">
                <a:hlinkClick r:id="rId6"/>
              </a:rPr>
              <a:t>https://creativecommons.org/licenses/by-sa/4.0</a:t>
            </a:r>
            <a:r>
              <a:rPr lang="en-US" sz="1400" i="1" dirty="0" smtClean="0">
                <a:hlinkClick r:id="rId6"/>
              </a:rPr>
              <a:t>/</a:t>
            </a:r>
            <a:r>
              <a:rPr lang="en-US" sz="1400" i="1" dirty="0" smtClean="0"/>
              <a:t> </a:t>
            </a:r>
            <a:endParaRPr lang="en-US" sz="1400" i="1" dirty="0"/>
          </a:p>
        </p:txBody>
      </p:sp>
      <p:pic>
        <p:nvPicPr>
          <p:cNvPr id="13" name="Picture 12"/>
          <p:cNvPicPr>
            <a:picLocks noChangeAspect="1"/>
          </p:cNvPicPr>
          <p:nvPr/>
        </p:nvPicPr>
        <p:blipFill>
          <a:blip r:embed="rId7"/>
          <a:stretch>
            <a:fillRect/>
          </a:stretch>
        </p:blipFill>
        <p:spPr>
          <a:xfrm>
            <a:off x="10210800" y="5993546"/>
            <a:ext cx="1143000" cy="509804"/>
          </a:xfrm>
          <a:prstGeom prst="rect">
            <a:avLst/>
          </a:prstGeom>
        </p:spPr>
      </p:pic>
    </p:spTree>
    <p:extLst>
      <p:ext uri="{BB962C8B-B14F-4D97-AF65-F5344CB8AC3E}">
        <p14:creationId xmlns:p14="http://schemas.microsoft.com/office/powerpoint/2010/main" val="30765398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p74"/>
          <p:cNvPicPr preferRelativeResize="0"/>
          <p:nvPr/>
        </p:nvPicPr>
        <p:blipFill>
          <a:blip r:embed="rId3">
            <a:alphaModFix/>
          </a:blip>
          <a:stretch>
            <a:fillRect/>
          </a:stretch>
        </p:blipFill>
        <p:spPr>
          <a:xfrm>
            <a:off x="7964800" y="2034932"/>
            <a:ext cx="1034825" cy="927355"/>
          </a:xfrm>
          <a:prstGeom prst="rect">
            <a:avLst/>
          </a:prstGeom>
          <a:noFill/>
          <a:ln w="38100" cap="flat" cmpd="sng">
            <a:solidFill>
              <a:schemeClr val="dk2"/>
            </a:solidFill>
            <a:prstDash val="solid"/>
            <a:round/>
            <a:headEnd type="none" w="sm" len="sm"/>
            <a:tailEnd type="none" w="sm" len="sm"/>
          </a:ln>
        </p:spPr>
      </p:pic>
      <p:pic>
        <p:nvPicPr>
          <p:cNvPr id="895" name="Google Shape;895;p74"/>
          <p:cNvPicPr preferRelativeResize="0"/>
          <p:nvPr/>
        </p:nvPicPr>
        <p:blipFill>
          <a:blip r:embed="rId4">
            <a:alphaModFix/>
          </a:blip>
          <a:stretch>
            <a:fillRect/>
          </a:stretch>
        </p:blipFill>
        <p:spPr>
          <a:xfrm>
            <a:off x="9340788" y="1936953"/>
            <a:ext cx="1137821" cy="1179400"/>
          </a:xfrm>
          <a:prstGeom prst="rect">
            <a:avLst/>
          </a:prstGeom>
          <a:noFill/>
          <a:ln w="38100" cap="flat" cmpd="sng">
            <a:solidFill>
              <a:schemeClr val="dk2"/>
            </a:solidFill>
            <a:prstDash val="solid"/>
            <a:round/>
            <a:headEnd type="none" w="sm" len="sm"/>
            <a:tailEnd type="none" w="sm" len="sm"/>
          </a:ln>
        </p:spPr>
      </p:pic>
      <p:pic>
        <p:nvPicPr>
          <p:cNvPr id="896" name="Google Shape;896;p74"/>
          <p:cNvPicPr preferRelativeResize="0"/>
          <p:nvPr/>
        </p:nvPicPr>
        <p:blipFill rotWithShape="1">
          <a:blip r:embed="rId5">
            <a:alphaModFix/>
          </a:blip>
          <a:srcRect l="3868" r="6372"/>
          <a:stretch/>
        </p:blipFill>
        <p:spPr>
          <a:xfrm>
            <a:off x="10628132" y="2060026"/>
            <a:ext cx="1408776" cy="1023047"/>
          </a:xfrm>
          <a:prstGeom prst="rect">
            <a:avLst/>
          </a:prstGeom>
          <a:noFill/>
          <a:ln>
            <a:noFill/>
          </a:ln>
        </p:spPr>
      </p:pic>
      <p:sp>
        <p:nvSpPr>
          <p:cNvPr id="897" name="Google Shape;897;p74"/>
          <p:cNvSpPr/>
          <p:nvPr/>
        </p:nvSpPr>
        <p:spPr>
          <a:xfrm>
            <a:off x="67" y="413667"/>
            <a:ext cx="12192000" cy="980000"/>
          </a:xfrm>
          <a:prstGeom prst="rect">
            <a:avLst/>
          </a:prstGeom>
          <a:solidFill>
            <a:srgbClr val="5E17EB"/>
          </a:solidFill>
          <a:ln>
            <a:noFill/>
          </a:ln>
        </p:spPr>
        <p:txBody>
          <a:bodyPr spcFirstLastPara="1" wrap="square" lIns="121900" tIns="121900" rIns="121900" bIns="121900" anchor="ctr" anchorCtr="0">
            <a:noAutofit/>
          </a:bodyPr>
          <a:lstStyle/>
          <a:p>
            <a:pPr>
              <a:spcBef>
                <a:spcPts val="0"/>
              </a:spcBef>
              <a:spcAft>
                <a:spcPts val="0"/>
              </a:spcAft>
            </a:pPr>
            <a:endParaRPr sz="3200"/>
          </a:p>
        </p:txBody>
      </p:sp>
      <p:sp>
        <p:nvSpPr>
          <p:cNvPr id="898" name="Google Shape;898;p74"/>
          <p:cNvSpPr txBox="1"/>
          <p:nvPr/>
        </p:nvSpPr>
        <p:spPr>
          <a:xfrm>
            <a:off x="1575867" y="524067"/>
            <a:ext cx="9492400" cy="759078"/>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333" b="1">
                <a:solidFill>
                  <a:schemeClr val="lt1"/>
                </a:solidFill>
                <a:latin typeface="Open Sans"/>
                <a:ea typeface="Open Sans"/>
                <a:cs typeface="Open Sans"/>
                <a:sym typeface="Open Sans"/>
              </a:rPr>
              <a:t>Bits: How computers send data</a:t>
            </a:r>
            <a:endParaRPr sz="3333" b="1">
              <a:solidFill>
                <a:schemeClr val="lt1"/>
              </a:solidFill>
              <a:latin typeface="Open Sans"/>
              <a:ea typeface="Open Sans"/>
              <a:cs typeface="Open Sans"/>
              <a:sym typeface="Open Sans"/>
            </a:endParaRPr>
          </a:p>
        </p:txBody>
      </p:sp>
      <p:pic>
        <p:nvPicPr>
          <p:cNvPr id="899" name="Google Shape;899;p74"/>
          <p:cNvPicPr preferRelativeResize="0"/>
          <p:nvPr/>
        </p:nvPicPr>
        <p:blipFill>
          <a:blip r:embed="rId3">
            <a:alphaModFix/>
          </a:blip>
          <a:stretch>
            <a:fillRect/>
          </a:stretch>
        </p:blipFill>
        <p:spPr>
          <a:xfrm>
            <a:off x="3495884" y="2062981"/>
            <a:ext cx="1034825" cy="927355"/>
          </a:xfrm>
          <a:prstGeom prst="rect">
            <a:avLst/>
          </a:prstGeom>
          <a:noFill/>
          <a:ln w="38100" cap="flat" cmpd="sng">
            <a:solidFill>
              <a:schemeClr val="dk2"/>
            </a:solidFill>
            <a:prstDash val="solid"/>
            <a:round/>
            <a:headEnd type="none" w="sm" len="sm"/>
            <a:tailEnd type="none" w="sm" len="sm"/>
          </a:ln>
        </p:spPr>
      </p:pic>
      <p:pic>
        <p:nvPicPr>
          <p:cNvPr id="900" name="Google Shape;900;p74"/>
          <p:cNvPicPr preferRelativeResize="0"/>
          <p:nvPr/>
        </p:nvPicPr>
        <p:blipFill>
          <a:blip r:embed="rId4">
            <a:alphaModFix/>
          </a:blip>
          <a:stretch>
            <a:fillRect/>
          </a:stretch>
        </p:blipFill>
        <p:spPr>
          <a:xfrm>
            <a:off x="1932454" y="1984802"/>
            <a:ext cx="1137821" cy="1179400"/>
          </a:xfrm>
          <a:prstGeom prst="rect">
            <a:avLst/>
          </a:prstGeom>
          <a:noFill/>
          <a:ln w="38100" cap="flat" cmpd="sng">
            <a:solidFill>
              <a:schemeClr val="dk2"/>
            </a:solidFill>
            <a:prstDash val="solid"/>
            <a:round/>
            <a:headEnd type="none" w="sm" len="sm"/>
            <a:tailEnd type="none" w="sm" len="sm"/>
          </a:ln>
        </p:spPr>
      </p:pic>
      <p:pic>
        <p:nvPicPr>
          <p:cNvPr id="901" name="Google Shape;901;p74"/>
          <p:cNvPicPr preferRelativeResize="0"/>
          <p:nvPr/>
        </p:nvPicPr>
        <p:blipFill rotWithShape="1">
          <a:blip r:embed="rId5">
            <a:alphaModFix/>
          </a:blip>
          <a:srcRect l="3868" r="6372"/>
          <a:stretch/>
        </p:blipFill>
        <p:spPr>
          <a:xfrm>
            <a:off x="235603" y="2061646"/>
            <a:ext cx="1408775" cy="1023047"/>
          </a:xfrm>
          <a:prstGeom prst="rect">
            <a:avLst/>
          </a:prstGeom>
          <a:noFill/>
          <a:ln>
            <a:noFill/>
          </a:ln>
        </p:spPr>
      </p:pic>
      <p:pic>
        <p:nvPicPr>
          <p:cNvPr id="902" name="Google Shape;902;p74"/>
          <p:cNvPicPr preferRelativeResize="0"/>
          <p:nvPr/>
        </p:nvPicPr>
        <p:blipFill>
          <a:blip r:embed="rId6">
            <a:alphaModFix/>
          </a:blip>
          <a:stretch>
            <a:fillRect/>
          </a:stretch>
        </p:blipFill>
        <p:spPr>
          <a:xfrm flipH="1">
            <a:off x="4724400" y="1143000"/>
            <a:ext cx="2945101" cy="2750600"/>
          </a:xfrm>
          <a:prstGeom prst="rect">
            <a:avLst/>
          </a:prstGeom>
          <a:noFill/>
          <a:ln>
            <a:noFill/>
          </a:ln>
        </p:spPr>
      </p:pic>
      <p:sp>
        <p:nvSpPr>
          <p:cNvPr id="903" name="Google Shape;903;p74"/>
          <p:cNvSpPr txBox="1"/>
          <p:nvPr/>
        </p:nvSpPr>
        <p:spPr>
          <a:xfrm>
            <a:off x="5006082" y="2210517"/>
            <a:ext cx="2347200" cy="61551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a:latin typeface="Raleway"/>
                <a:ea typeface="Raleway"/>
                <a:cs typeface="Raleway"/>
                <a:sym typeface="Raleway"/>
              </a:rPr>
              <a:t>Network</a:t>
            </a:r>
            <a:endParaRPr>
              <a:latin typeface="Raleway"/>
              <a:ea typeface="Raleway"/>
              <a:cs typeface="Raleway"/>
              <a:sym typeface="Raleway"/>
            </a:endParaRPr>
          </a:p>
        </p:txBody>
      </p:sp>
      <p:cxnSp>
        <p:nvCxnSpPr>
          <p:cNvPr id="904" name="Google Shape;904;p74"/>
          <p:cNvCxnSpPr>
            <a:stCxn id="901" idx="3"/>
            <a:endCxn id="900" idx="1"/>
          </p:cNvCxnSpPr>
          <p:nvPr/>
        </p:nvCxnSpPr>
        <p:spPr>
          <a:xfrm>
            <a:off x="1644378" y="2573169"/>
            <a:ext cx="288000" cy="1200"/>
          </a:xfrm>
          <a:prstGeom prst="straightConnector1">
            <a:avLst/>
          </a:prstGeom>
          <a:noFill/>
          <a:ln w="9525" cap="flat" cmpd="sng">
            <a:solidFill>
              <a:schemeClr val="dk2"/>
            </a:solidFill>
            <a:prstDash val="solid"/>
            <a:round/>
            <a:headEnd type="none" w="med" len="med"/>
            <a:tailEnd type="triangle" w="med" len="med"/>
          </a:ln>
        </p:spPr>
      </p:cxnSp>
      <p:cxnSp>
        <p:nvCxnSpPr>
          <p:cNvPr id="905" name="Google Shape;905;p74"/>
          <p:cNvCxnSpPr/>
          <p:nvPr/>
        </p:nvCxnSpPr>
        <p:spPr>
          <a:xfrm>
            <a:off x="3168378" y="2573169"/>
            <a:ext cx="288000" cy="1200"/>
          </a:xfrm>
          <a:prstGeom prst="straightConnector1">
            <a:avLst/>
          </a:prstGeom>
          <a:noFill/>
          <a:ln w="9525" cap="flat" cmpd="sng">
            <a:solidFill>
              <a:schemeClr val="dk2"/>
            </a:solidFill>
            <a:prstDash val="solid"/>
            <a:round/>
            <a:headEnd type="none" w="med" len="med"/>
            <a:tailEnd type="triangle" w="med" len="med"/>
          </a:ln>
        </p:spPr>
      </p:cxnSp>
      <p:cxnSp>
        <p:nvCxnSpPr>
          <p:cNvPr id="906" name="Google Shape;906;p74"/>
          <p:cNvCxnSpPr/>
          <p:nvPr/>
        </p:nvCxnSpPr>
        <p:spPr>
          <a:xfrm>
            <a:off x="4590778" y="2573169"/>
            <a:ext cx="288000" cy="1200"/>
          </a:xfrm>
          <a:prstGeom prst="straightConnector1">
            <a:avLst/>
          </a:prstGeom>
          <a:noFill/>
          <a:ln w="9525" cap="flat" cmpd="sng">
            <a:solidFill>
              <a:schemeClr val="dk2"/>
            </a:solidFill>
            <a:prstDash val="solid"/>
            <a:round/>
            <a:headEnd type="none" w="med" len="med"/>
            <a:tailEnd type="triangle" w="med" len="med"/>
          </a:ln>
        </p:spPr>
      </p:cxnSp>
      <p:cxnSp>
        <p:nvCxnSpPr>
          <p:cNvPr id="907" name="Google Shape;907;p74"/>
          <p:cNvCxnSpPr/>
          <p:nvPr/>
        </p:nvCxnSpPr>
        <p:spPr>
          <a:xfrm>
            <a:off x="7630398" y="2521845"/>
            <a:ext cx="288000" cy="1200"/>
          </a:xfrm>
          <a:prstGeom prst="straightConnector1">
            <a:avLst/>
          </a:prstGeom>
          <a:noFill/>
          <a:ln w="9525" cap="flat" cmpd="sng">
            <a:solidFill>
              <a:schemeClr val="dk2"/>
            </a:solidFill>
            <a:prstDash val="solid"/>
            <a:round/>
            <a:headEnd type="none" w="med" len="med"/>
            <a:tailEnd type="triangle" w="med" len="med"/>
          </a:ln>
        </p:spPr>
      </p:cxnSp>
      <p:cxnSp>
        <p:nvCxnSpPr>
          <p:cNvPr id="908" name="Google Shape;908;p74"/>
          <p:cNvCxnSpPr/>
          <p:nvPr/>
        </p:nvCxnSpPr>
        <p:spPr>
          <a:xfrm>
            <a:off x="9052798" y="2521845"/>
            <a:ext cx="288000" cy="1200"/>
          </a:xfrm>
          <a:prstGeom prst="straightConnector1">
            <a:avLst/>
          </a:prstGeom>
          <a:noFill/>
          <a:ln w="9525" cap="flat" cmpd="sng">
            <a:solidFill>
              <a:schemeClr val="dk2"/>
            </a:solidFill>
            <a:prstDash val="solid"/>
            <a:round/>
            <a:headEnd type="none" w="med" len="med"/>
            <a:tailEnd type="triangle" w="med" len="med"/>
          </a:ln>
        </p:spPr>
      </p:cxnSp>
      <p:cxnSp>
        <p:nvCxnSpPr>
          <p:cNvPr id="909" name="Google Shape;909;p74"/>
          <p:cNvCxnSpPr/>
          <p:nvPr/>
        </p:nvCxnSpPr>
        <p:spPr>
          <a:xfrm>
            <a:off x="10475198" y="2563741"/>
            <a:ext cx="288000" cy="1200"/>
          </a:xfrm>
          <a:prstGeom prst="straightConnector1">
            <a:avLst/>
          </a:prstGeom>
          <a:noFill/>
          <a:ln w="9525" cap="flat" cmpd="sng">
            <a:solidFill>
              <a:schemeClr val="dk2"/>
            </a:solidFill>
            <a:prstDash val="solid"/>
            <a:round/>
            <a:headEnd type="none" w="med" len="med"/>
            <a:tailEnd type="triangle" w="med" len="med"/>
          </a:ln>
        </p:spPr>
      </p:cxnSp>
      <p:sp>
        <p:nvSpPr>
          <p:cNvPr id="910" name="Google Shape;910;p74"/>
          <p:cNvSpPr txBox="1"/>
          <p:nvPr/>
        </p:nvSpPr>
        <p:spPr>
          <a:xfrm>
            <a:off x="3415599" y="3351137"/>
            <a:ext cx="1308800" cy="2215951"/>
          </a:xfrm>
          <a:prstGeom prst="rect">
            <a:avLst/>
          </a:prstGeom>
          <a:solidFill>
            <a:srgbClr val="D9EAD3"/>
          </a:solidFill>
          <a:ln>
            <a:noFill/>
          </a:ln>
        </p:spPr>
        <p:txBody>
          <a:bodyPr spcFirstLastPara="1" wrap="square" lIns="121900" tIns="121900" rIns="121900" bIns="121900" anchor="t" anchorCtr="0">
            <a:spAutoFit/>
          </a:bodyPr>
          <a:lstStyle/>
          <a:p>
            <a:pPr>
              <a:spcBef>
                <a:spcPts val="0"/>
              </a:spcBef>
              <a:spcAft>
                <a:spcPts val="0"/>
              </a:spcAft>
            </a:pPr>
            <a:r>
              <a:rPr lang="en" sz="3200" b="1">
                <a:latin typeface="Open Sans"/>
                <a:ea typeface="Open Sans"/>
                <a:cs typeface="Open Sans"/>
                <a:sym typeface="Open Sans"/>
              </a:rPr>
              <a:t>Physical</a:t>
            </a:r>
            <a:r>
              <a:rPr lang="en" sz="3200">
                <a:latin typeface="Open Sans"/>
                <a:ea typeface="Open Sans"/>
                <a:cs typeface="Open Sans"/>
                <a:sym typeface="Open Sans"/>
              </a:rPr>
              <a:t> signals</a:t>
            </a:r>
            <a:endParaRPr sz="3200">
              <a:latin typeface="Open Sans"/>
              <a:ea typeface="Open Sans"/>
              <a:cs typeface="Open Sans"/>
              <a:sym typeface="Open Sans"/>
            </a:endParaRPr>
          </a:p>
        </p:txBody>
      </p:sp>
      <p:sp>
        <p:nvSpPr>
          <p:cNvPr id="911" name="Google Shape;911;p74"/>
          <p:cNvSpPr txBox="1"/>
          <p:nvPr/>
        </p:nvSpPr>
        <p:spPr>
          <a:xfrm>
            <a:off x="2085566" y="3336737"/>
            <a:ext cx="1034800" cy="738623"/>
          </a:xfrm>
          <a:prstGeom prst="rect">
            <a:avLst/>
          </a:prstGeom>
          <a:solidFill>
            <a:schemeClr val="lt2"/>
          </a:solidFill>
          <a:ln>
            <a:noFill/>
          </a:ln>
        </p:spPr>
        <p:txBody>
          <a:bodyPr spcFirstLastPara="1" wrap="square" lIns="121900" tIns="121900" rIns="121900" bIns="121900" anchor="t" anchorCtr="0">
            <a:spAutoFit/>
          </a:bodyPr>
          <a:lstStyle/>
          <a:p>
            <a:pPr>
              <a:spcBef>
                <a:spcPts val="0"/>
              </a:spcBef>
              <a:spcAft>
                <a:spcPts val="0"/>
              </a:spcAft>
            </a:pPr>
            <a:r>
              <a:rPr lang="en" sz="3200" b="1">
                <a:latin typeface="Open Sans"/>
                <a:ea typeface="Open Sans"/>
                <a:cs typeface="Open Sans"/>
                <a:sym typeface="Open Sans"/>
              </a:rPr>
              <a:t>Bits</a:t>
            </a:r>
            <a:endParaRPr sz="3200">
              <a:latin typeface="Open Sans"/>
              <a:ea typeface="Open Sans"/>
              <a:cs typeface="Open Sans"/>
              <a:sym typeface="Open Sans"/>
            </a:endParaRPr>
          </a:p>
        </p:txBody>
      </p:sp>
      <p:sp>
        <p:nvSpPr>
          <p:cNvPr id="912" name="Google Shape;912;p74"/>
          <p:cNvSpPr txBox="1"/>
          <p:nvPr/>
        </p:nvSpPr>
        <p:spPr>
          <a:xfrm>
            <a:off x="376233" y="3336736"/>
            <a:ext cx="1447600" cy="2708393"/>
          </a:xfrm>
          <a:prstGeom prst="rect">
            <a:avLst/>
          </a:prstGeom>
          <a:solidFill>
            <a:srgbClr val="F4CCCC"/>
          </a:solidFill>
          <a:ln>
            <a:noFill/>
          </a:ln>
        </p:spPr>
        <p:txBody>
          <a:bodyPr spcFirstLastPara="1" wrap="square" lIns="121900" tIns="121900" rIns="121900" bIns="121900" anchor="t" anchorCtr="0">
            <a:spAutoFit/>
          </a:bodyPr>
          <a:lstStyle/>
          <a:p>
            <a:pPr>
              <a:spcBef>
                <a:spcPts val="0"/>
              </a:spcBef>
              <a:spcAft>
                <a:spcPts val="0"/>
              </a:spcAft>
            </a:pPr>
            <a:r>
              <a:rPr lang="en" sz="3200">
                <a:latin typeface="Open Sans"/>
                <a:ea typeface="Open Sans"/>
                <a:cs typeface="Open Sans"/>
                <a:sym typeface="Open Sans"/>
              </a:rPr>
              <a:t>Human- readable </a:t>
            </a:r>
            <a:r>
              <a:rPr lang="en" sz="3200" b="1">
                <a:latin typeface="Open Sans"/>
                <a:ea typeface="Open Sans"/>
                <a:cs typeface="Open Sans"/>
                <a:sym typeface="Open Sans"/>
              </a:rPr>
              <a:t>data</a:t>
            </a:r>
            <a:endParaRPr sz="3200" b="1">
              <a:latin typeface="Open Sans"/>
              <a:ea typeface="Open Sans"/>
              <a:cs typeface="Open Sans"/>
              <a:sym typeface="Open Sans"/>
            </a:endParaRPr>
          </a:p>
        </p:txBody>
      </p:sp>
      <p:sp>
        <p:nvSpPr>
          <p:cNvPr id="913" name="Google Shape;913;p74"/>
          <p:cNvSpPr txBox="1"/>
          <p:nvPr/>
        </p:nvSpPr>
        <p:spPr>
          <a:xfrm>
            <a:off x="7827817" y="3351137"/>
            <a:ext cx="1308800" cy="2215951"/>
          </a:xfrm>
          <a:prstGeom prst="rect">
            <a:avLst/>
          </a:prstGeom>
          <a:solidFill>
            <a:srgbClr val="D9EAD3"/>
          </a:solidFill>
          <a:ln>
            <a:noFill/>
          </a:ln>
        </p:spPr>
        <p:txBody>
          <a:bodyPr spcFirstLastPara="1" wrap="square" lIns="121900" tIns="121900" rIns="121900" bIns="121900" anchor="t" anchorCtr="0">
            <a:spAutoFit/>
          </a:bodyPr>
          <a:lstStyle/>
          <a:p>
            <a:pPr>
              <a:spcBef>
                <a:spcPts val="0"/>
              </a:spcBef>
              <a:spcAft>
                <a:spcPts val="0"/>
              </a:spcAft>
            </a:pPr>
            <a:r>
              <a:rPr lang="en" sz="3200" b="1">
                <a:latin typeface="Open Sans"/>
                <a:ea typeface="Open Sans"/>
                <a:cs typeface="Open Sans"/>
                <a:sym typeface="Open Sans"/>
              </a:rPr>
              <a:t>Physical</a:t>
            </a:r>
            <a:r>
              <a:rPr lang="en" sz="3200">
                <a:latin typeface="Open Sans"/>
                <a:ea typeface="Open Sans"/>
                <a:cs typeface="Open Sans"/>
                <a:sym typeface="Open Sans"/>
              </a:rPr>
              <a:t> signals</a:t>
            </a:r>
            <a:endParaRPr sz="3200">
              <a:latin typeface="Open Sans"/>
              <a:ea typeface="Open Sans"/>
              <a:cs typeface="Open Sans"/>
              <a:sym typeface="Open Sans"/>
            </a:endParaRPr>
          </a:p>
        </p:txBody>
      </p:sp>
      <p:sp>
        <p:nvSpPr>
          <p:cNvPr id="914" name="Google Shape;914;p74"/>
          <p:cNvSpPr txBox="1"/>
          <p:nvPr/>
        </p:nvSpPr>
        <p:spPr>
          <a:xfrm>
            <a:off x="9440383" y="3336737"/>
            <a:ext cx="1034800" cy="738623"/>
          </a:xfrm>
          <a:prstGeom prst="rect">
            <a:avLst/>
          </a:prstGeom>
          <a:solidFill>
            <a:schemeClr val="lt2"/>
          </a:solidFill>
          <a:ln>
            <a:noFill/>
          </a:ln>
        </p:spPr>
        <p:txBody>
          <a:bodyPr spcFirstLastPara="1" wrap="square" lIns="121900" tIns="121900" rIns="121900" bIns="121900" anchor="t" anchorCtr="0">
            <a:spAutoFit/>
          </a:bodyPr>
          <a:lstStyle/>
          <a:p>
            <a:pPr>
              <a:spcBef>
                <a:spcPts val="0"/>
              </a:spcBef>
              <a:spcAft>
                <a:spcPts val="0"/>
              </a:spcAft>
            </a:pPr>
            <a:r>
              <a:rPr lang="en" sz="3200" b="1">
                <a:latin typeface="Open Sans"/>
                <a:ea typeface="Open Sans"/>
                <a:cs typeface="Open Sans"/>
                <a:sym typeface="Open Sans"/>
              </a:rPr>
              <a:t>Bits</a:t>
            </a:r>
            <a:endParaRPr sz="3200">
              <a:latin typeface="Open Sans"/>
              <a:ea typeface="Open Sans"/>
              <a:cs typeface="Open Sans"/>
              <a:sym typeface="Open Sans"/>
            </a:endParaRPr>
          </a:p>
        </p:txBody>
      </p:sp>
      <p:sp>
        <p:nvSpPr>
          <p:cNvPr id="915" name="Google Shape;915;p74"/>
          <p:cNvSpPr txBox="1"/>
          <p:nvPr/>
        </p:nvSpPr>
        <p:spPr>
          <a:xfrm>
            <a:off x="10589291" y="3313596"/>
            <a:ext cx="1447600" cy="2708393"/>
          </a:xfrm>
          <a:prstGeom prst="rect">
            <a:avLst/>
          </a:prstGeom>
          <a:solidFill>
            <a:srgbClr val="F4CCCC"/>
          </a:solidFill>
          <a:ln>
            <a:noFill/>
          </a:ln>
        </p:spPr>
        <p:txBody>
          <a:bodyPr spcFirstLastPara="1" wrap="square" lIns="121900" tIns="121900" rIns="121900" bIns="121900" anchor="t" anchorCtr="0">
            <a:spAutoFit/>
          </a:bodyPr>
          <a:lstStyle/>
          <a:p>
            <a:pPr>
              <a:spcBef>
                <a:spcPts val="0"/>
              </a:spcBef>
              <a:spcAft>
                <a:spcPts val="0"/>
              </a:spcAft>
            </a:pPr>
            <a:r>
              <a:rPr lang="en" sz="3200">
                <a:latin typeface="Open Sans"/>
                <a:ea typeface="Open Sans"/>
                <a:cs typeface="Open Sans"/>
                <a:sym typeface="Open Sans"/>
              </a:rPr>
              <a:t>Human- readable </a:t>
            </a:r>
            <a:r>
              <a:rPr lang="en" sz="3200" b="1">
                <a:latin typeface="Open Sans"/>
                <a:ea typeface="Open Sans"/>
                <a:cs typeface="Open Sans"/>
                <a:sym typeface="Open Sans"/>
              </a:rPr>
              <a:t>data</a:t>
            </a:r>
            <a:endParaRPr sz="3200" b="1">
              <a:latin typeface="Open Sans"/>
              <a:ea typeface="Open Sans"/>
              <a:cs typeface="Open Sans"/>
              <a:sym typeface="Open Sans"/>
            </a:endParaRPr>
          </a:p>
        </p:txBody>
      </p:sp>
      <p:sp>
        <p:nvSpPr>
          <p:cNvPr id="24" name="TextBox 23"/>
          <p:cNvSpPr txBox="1"/>
          <p:nvPr/>
        </p:nvSpPr>
        <p:spPr>
          <a:xfrm>
            <a:off x="235603" y="6047215"/>
            <a:ext cx="11430000" cy="523220"/>
          </a:xfrm>
          <a:prstGeom prst="rect">
            <a:avLst/>
          </a:prstGeom>
          <a:noFill/>
        </p:spPr>
        <p:txBody>
          <a:bodyPr wrap="square" rtlCol="0">
            <a:spAutoFit/>
          </a:bodyPr>
          <a:lstStyle/>
          <a:p>
            <a:r>
              <a:rPr lang="en-US" sz="1400" i="1" dirty="0" smtClean="0"/>
              <a:t>Attribution: Black Brilliance Research Project, Local Connectivity Lab, UW ICTD Lab (2022) </a:t>
            </a:r>
            <a:br>
              <a:rPr lang="en-US" sz="1400" i="1" dirty="0" smtClean="0"/>
            </a:br>
            <a:r>
              <a:rPr lang="en-US" sz="1400" i="1" dirty="0" smtClean="0"/>
              <a:t>Adult Digital Stewards Course Materials, Seattle </a:t>
            </a:r>
            <a:r>
              <a:rPr lang="en-US" sz="1400" i="1" dirty="0"/>
              <a:t>Community Network - </a:t>
            </a:r>
            <a:r>
              <a:rPr lang="en-US" sz="1400" i="1" dirty="0">
                <a:hlinkClick r:id="rId7"/>
              </a:rPr>
              <a:t>https://creativecommons.org/licenses/by-sa/4.0</a:t>
            </a:r>
            <a:r>
              <a:rPr lang="en-US" sz="1400" i="1" dirty="0" smtClean="0">
                <a:hlinkClick r:id="rId7"/>
              </a:rPr>
              <a:t>/</a:t>
            </a:r>
            <a:r>
              <a:rPr lang="en-US" sz="1400" i="1" dirty="0" smtClean="0"/>
              <a:t> </a:t>
            </a:r>
            <a:endParaRPr lang="en-US" sz="1400" i="1" dirty="0"/>
          </a:p>
        </p:txBody>
      </p:sp>
      <p:pic>
        <p:nvPicPr>
          <p:cNvPr id="25" name="Picture 24"/>
          <p:cNvPicPr>
            <a:picLocks noChangeAspect="1"/>
          </p:cNvPicPr>
          <p:nvPr/>
        </p:nvPicPr>
        <p:blipFill>
          <a:blip r:embed="rId8"/>
          <a:stretch>
            <a:fillRect/>
          </a:stretch>
        </p:blipFill>
        <p:spPr>
          <a:xfrm>
            <a:off x="10217803" y="6020961"/>
            <a:ext cx="1143000" cy="509804"/>
          </a:xfrm>
          <a:prstGeom prst="rect">
            <a:avLst/>
          </a:prstGeom>
        </p:spPr>
      </p:pic>
    </p:spTree>
    <p:extLst>
      <p:ext uri="{BB962C8B-B14F-4D97-AF65-F5344CB8AC3E}">
        <p14:creationId xmlns:p14="http://schemas.microsoft.com/office/powerpoint/2010/main" val="17854575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3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b="1">
                <a:solidFill>
                  <a:srgbClr val="5E17EB"/>
                </a:solidFill>
                <a:latin typeface="Open Sans"/>
                <a:ea typeface="Open Sans"/>
                <a:cs typeface="Open Sans"/>
                <a:sym typeface="Open Sans"/>
              </a:rPr>
              <a:t>What is a “network”?</a:t>
            </a:r>
            <a:endParaRPr b="1">
              <a:solidFill>
                <a:srgbClr val="5E17EB"/>
              </a:solidFill>
              <a:latin typeface="Open Sans"/>
              <a:ea typeface="Open Sans"/>
              <a:cs typeface="Open Sans"/>
              <a:sym typeface="Open Sans"/>
            </a:endParaRPr>
          </a:p>
        </p:txBody>
      </p:sp>
      <p:grpSp>
        <p:nvGrpSpPr>
          <p:cNvPr id="128" name="Google Shape;128;p30"/>
          <p:cNvGrpSpPr/>
          <p:nvPr/>
        </p:nvGrpSpPr>
        <p:grpSpPr>
          <a:xfrm>
            <a:off x="1828800" y="1828800"/>
            <a:ext cx="8194499" cy="2214765"/>
            <a:chOff x="1551123" y="1952388"/>
            <a:chExt cx="6145874" cy="1661074"/>
          </a:xfrm>
        </p:grpSpPr>
        <p:cxnSp>
          <p:nvCxnSpPr>
            <p:cNvPr id="129" name="Google Shape;129;p30"/>
            <p:cNvCxnSpPr/>
            <p:nvPr/>
          </p:nvCxnSpPr>
          <p:spPr>
            <a:xfrm>
              <a:off x="3011875" y="2691763"/>
              <a:ext cx="2608800" cy="12600"/>
            </a:xfrm>
            <a:prstGeom prst="straightConnector1">
              <a:avLst/>
            </a:prstGeom>
            <a:noFill/>
            <a:ln w="76200" cap="flat" cmpd="sng">
              <a:solidFill>
                <a:schemeClr val="dk2"/>
              </a:solidFill>
              <a:prstDash val="solid"/>
              <a:round/>
              <a:headEnd type="none" w="med" len="med"/>
              <a:tailEnd type="none" w="med" len="med"/>
            </a:ln>
          </p:spPr>
        </p:cxnSp>
        <p:pic>
          <p:nvPicPr>
            <p:cNvPr id="130" name="Google Shape;130;p30"/>
            <p:cNvPicPr preferRelativeResize="0"/>
            <p:nvPr/>
          </p:nvPicPr>
          <p:blipFill>
            <a:blip r:embed="rId3">
              <a:alphaModFix/>
            </a:blip>
            <a:stretch>
              <a:fillRect/>
            </a:stretch>
          </p:blipFill>
          <p:spPr>
            <a:xfrm>
              <a:off x="1551123" y="1952388"/>
              <a:ext cx="2299074" cy="1661074"/>
            </a:xfrm>
            <a:prstGeom prst="rect">
              <a:avLst/>
            </a:prstGeom>
            <a:noFill/>
            <a:ln>
              <a:noFill/>
            </a:ln>
          </p:spPr>
        </p:pic>
        <p:pic>
          <p:nvPicPr>
            <p:cNvPr id="131" name="Google Shape;131;p30"/>
            <p:cNvPicPr preferRelativeResize="0"/>
            <p:nvPr/>
          </p:nvPicPr>
          <p:blipFill>
            <a:blip r:embed="rId3">
              <a:alphaModFix/>
            </a:blip>
            <a:stretch>
              <a:fillRect/>
            </a:stretch>
          </p:blipFill>
          <p:spPr>
            <a:xfrm>
              <a:off x="5397923" y="1952388"/>
              <a:ext cx="2299074" cy="1661074"/>
            </a:xfrm>
            <a:prstGeom prst="rect">
              <a:avLst/>
            </a:prstGeom>
            <a:noFill/>
            <a:ln>
              <a:noFill/>
            </a:ln>
          </p:spPr>
        </p:pic>
      </p:grpSp>
      <p:sp>
        <p:nvSpPr>
          <p:cNvPr id="2" name="TextBox 1"/>
          <p:cNvSpPr txBox="1"/>
          <p:nvPr/>
        </p:nvSpPr>
        <p:spPr>
          <a:xfrm>
            <a:off x="228600" y="6019800"/>
            <a:ext cx="11430000" cy="523220"/>
          </a:xfrm>
          <a:prstGeom prst="rect">
            <a:avLst/>
          </a:prstGeom>
          <a:noFill/>
        </p:spPr>
        <p:txBody>
          <a:bodyPr wrap="square" rtlCol="0">
            <a:spAutoFit/>
          </a:bodyPr>
          <a:lstStyle/>
          <a:p>
            <a:r>
              <a:rPr lang="en-US" sz="1400" i="1" dirty="0" smtClean="0"/>
              <a:t>Attribution: Black Brilliance Research Project, Local Connectivity Lab, UW ICTD Lab (2022) </a:t>
            </a:r>
            <a:br>
              <a:rPr lang="en-US" sz="1400" i="1" dirty="0" smtClean="0"/>
            </a:br>
            <a:r>
              <a:rPr lang="en-US" sz="1400" i="1" dirty="0" smtClean="0"/>
              <a:t>Adult Digital Stewards Course Materials, Seattle </a:t>
            </a:r>
            <a:r>
              <a:rPr lang="en-US" sz="1400" i="1" dirty="0"/>
              <a:t>Community Network - </a:t>
            </a:r>
            <a:r>
              <a:rPr lang="en-US" sz="1400" i="1" dirty="0">
                <a:hlinkClick r:id="rId4"/>
              </a:rPr>
              <a:t>https://creativecommons.org/licenses/by-sa/4.0</a:t>
            </a:r>
            <a:r>
              <a:rPr lang="en-US" sz="1400" i="1" dirty="0" smtClean="0">
                <a:hlinkClick r:id="rId4"/>
              </a:rPr>
              <a:t>/</a:t>
            </a:r>
            <a:r>
              <a:rPr lang="en-US" sz="1400" i="1" dirty="0" smtClean="0"/>
              <a:t> </a:t>
            </a:r>
            <a:endParaRPr lang="en-US" sz="1400" i="1" dirty="0"/>
          </a:p>
        </p:txBody>
      </p:sp>
      <p:sp>
        <p:nvSpPr>
          <p:cNvPr id="9" name="Google Shape;132;p30"/>
          <p:cNvSpPr txBox="1"/>
          <p:nvPr/>
        </p:nvSpPr>
        <p:spPr>
          <a:xfrm>
            <a:off x="2971800" y="4207598"/>
            <a:ext cx="6405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latin typeface="Open Sans"/>
                <a:ea typeface="Open Sans"/>
                <a:cs typeface="Open Sans"/>
                <a:sym typeface="Open Sans"/>
              </a:rPr>
              <a:t>A </a:t>
            </a:r>
            <a:r>
              <a:rPr lang="en" b="1" dirty="0">
                <a:latin typeface="Open Sans"/>
                <a:ea typeface="Open Sans"/>
                <a:cs typeface="Open Sans"/>
                <a:sym typeface="Open Sans"/>
              </a:rPr>
              <a:t>network</a:t>
            </a:r>
            <a:r>
              <a:rPr lang="en" dirty="0">
                <a:latin typeface="Open Sans"/>
                <a:ea typeface="Open Sans"/>
                <a:cs typeface="Open Sans"/>
                <a:sym typeface="Open Sans"/>
              </a:rPr>
              <a:t> is a </a:t>
            </a:r>
            <a:r>
              <a:rPr lang="en" b="1" dirty="0">
                <a:latin typeface="Open Sans"/>
                <a:ea typeface="Open Sans"/>
                <a:cs typeface="Open Sans"/>
                <a:sym typeface="Open Sans"/>
              </a:rPr>
              <a:t>connection between devices</a:t>
            </a:r>
            <a:r>
              <a:rPr lang="en" dirty="0">
                <a:latin typeface="Open Sans"/>
                <a:ea typeface="Open Sans"/>
                <a:cs typeface="Open Sans"/>
                <a:sym typeface="Open Sans"/>
              </a:rPr>
              <a:t> that allows them to </a:t>
            </a:r>
            <a:r>
              <a:rPr lang="en" b="1" dirty="0">
                <a:latin typeface="Open Sans"/>
                <a:ea typeface="Open Sans"/>
                <a:cs typeface="Open Sans"/>
                <a:sym typeface="Open Sans"/>
              </a:rPr>
              <a:t>communicate</a:t>
            </a:r>
            <a:r>
              <a:rPr lang="en" dirty="0">
                <a:latin typeface="Open Sans"/>
                <a:ea typeface="Open Sans"/>
                <a:cs typeface="Open Sans"/>
                <a:sym typeface="Open Sans"/>
              </a:rPr>
              <a:t> and send information to each other.</a:t>
            </a:r>
            <a:endParaRPr dirty="0">
              <a:latin typeface="Open Sans"/>
              <a:ea typeface="Open Sans"/>
              <a:cs typeface="Open Sans"/>
              <a:sym typeface="Open Sans"/>
            </a:endParaRPr>
          </a:p>
        </p:txBody>
      </p:sp>
      <p:pic>
        <p:nvPicPr>
          <p:cNvPr id="3" name="Picture 2"/>
          <p:cNvPicPr>
            <a:picLocks noChangeAspect="1"/>
          </p:cNvPicPr>
          <p:nvPr/>
        </p:nvPicPr>
        <p:blipFill>
          <a:blip r:embed="rId5"/>
          <a:stretch>
            <a:fillRect/>
          </a:stretch>
        </p:blipFill>
        <p:spPr>
          <a:xfrm>
            <a:off x="10210800" y="5993546"/>
            <a:ext cx="1143000" cy="509804"/>
          </a:xfrm>
          <a:prstGeom prst="rect">
            <a:avLst/>
          </a:prstGeom>
        </p:spPr>
      </p:pic>
    </p:spTree>
    <p:extLst>
      <p:ext uri="{BB962C8B-B14F-4D97-AF65-F5344CB8AC3E}">
        <p14:creationId xmlns:p14="http://schemas.microsoft.com/office/powerpoint/2010/main" val="252879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cxnSp>
        <p:nvCxnSpPr>
          <p:cNvPr id="137" name="Google Shape;137;p31"/>
          <p:cNvCxnSpPr/>
          <p:nvPr/>
        </p:nvCxnSpPr>
        <p:spPr>
          <a:xfrm rot="10800000" flipH="1">
            <a:off x="5187533" y="2460184"/>
            <a:ext cx="4574400" cy="25600"/>
          </a:xfrm>
          <a:prstGeom prst="straightConnector1">
            <a:avLst/>
          </a:prstGeom>
          <a:noFill/>
          <a:ln w="76200" cap="flat" cmpd="sng">
            <a:solidFill>
              <a:schemeClr val="dk2"/>
            </a:solidFill>
            <a:prstDash val="solid"/>
            <a:round/>
            <a:headEnd type="none" w="med" len="med"/>
            <a:tailEnd type="none" w="med" len="med"/>
          </a:ln>
        </p:spPr>
      </p:cxnSp>
      <p:cxnSp>
        <p:nvCxnSpPr>
          <p:cNvPr id="138" name="Google Shape;138;p31"/>
          <p:cNvCxnSpPr/>
          <p:nvPr/>
        </p:nvCxnSpPr>
        <p:spPr>
          <a:xfrm rot="10800000" flipH="1">
            <a:off x="7663833" y="2319017"/>
            <a:ext cx="1965600" cy="2049600"/>
          </a:xfrm>
          <a:prstGeom prst="straightConnector1">
            <a:avLst/>
          </a:prstGeom>
          <a:noFill/>
          <a:ln w="76200" cap="flat" cmpd="sng">
            <a:solidFill>
              <a:schemeClr val="dk2"/>
            </a:solidFill>
            <a:prstDash val="solid"/>
            <a:round/>
            <a:headEnd type="none" w="med" len="med"/>
            <a:tailEnd type="none" w="med" len="med"/>
          </a:ln>
        </p:spPr>
      </p:cxnSp>
      <p:cxnSp>
        <p:nvCxnSpPr>
          <p:cNvPr id="139" name="Google Shape;139;p31"/>
          <p:cNvCxnSpPr/>
          <p:nvPr/>
        </p:nvCxnSpPr>
        <p:spPr>
          <a:xfrm rot="10800000" flipH="1">
            <a:off x="3174400" y="4312817"/>
            <a:ext cx="4574400" cy="25600"/>
          </a:xfrm>
          <a:prstGeom prst="straightConnector1">
            <a:avLst/>
          </a:prstGeom>
          <a:noFill/>
          <a:ln w="76200" cap="flat" cmpd="sng">
            <a:solidFill>
              <a:schemeClr val="dk2"/>
            </a:solidFill>
            <a:prstDash val="solid"/>
            <a:round/>
            <a:headEnd type="none" w="med" len="med"/>
            <a:tailEnd type="none" w="med" len="med"/>
          </a:ln>
        </p:spPr>
      </p:cxnSp>
      <p:cxnSp>
        <p:nvCxnSpPr>
          <p:cNvPr id="140" name="Google Shape;140;p31"/>
          <p:cNvCxnSpPr/>
          <p:nvPr/>
        </p:nvCxnSpPr>
        <p:spPr>
          <a:xfrm>
            <a:off x="5661333" y="2630017"/>
            <a:ext cx="2115600" cy="1456400"/>
          </a:xfrm>
          <a:prstGeom prst="straightConnector1">
            <a:avLst/>
          </a:prstGeom>
          <a:noFill/>
          <a:ln w="76200" cap="flat" cmpd="sng">
            <a:solidFill>
              <a:schemeClr val="dk2"/>
            </a:solidFill>
            <a:prstDash val="solid"/>
            <a:round/>
            <a:headEnd type="none" w="med" len="med"/>
            <a:tailEnd type="none" w="med" len="med"/>
          </a:ln>
        </p:spPr>
      </p:cxnSp>
      <p:cxnSp>
        <p:nvCxnSpPr>
          <p:cNvPr id="141" name="Google Shape;141;p31"/>
          <p:cNvCxnSpPr/>
          <p:nvPr/>
        </p:nvCxnSpPr>
        <p:spPr>
          <a:xfrm rot="10800000" flipH="1">
            <a:off x="3110833" y="2630017"/>
            <a:ext cx="1937200" cy="1142800"/>
          </a:xfrm>
          <a:prstGeom prst="straightConnector1">
            <a:avLst/>
          </a:prstGeom>
          <a:noFill/>
          <a:ln w="76200" cap="flat" cmpd="sng">
            <a:solidFill>
              <a:schemeClr val="dk2"/>
            </a:solidFill>
            <a:prstDash val="solid"/>
            <a:round/>
            <a:headEnd type="none" w="med" len="med"/>
            <a:tailEnd type="none" w="med" len="med"/>
          </a:ln>
        </p:spPr>
      </p:cxnSp>
      <p:sp>
        <p:nvSpPr>
          <p:cNvPr id="142" name="Google Shape;142;p31"/>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b="1">
                <a:solidFill>
                  <a:srgbClr val="5E17EB"/>
                </a:solidFill>
                <a:latin typeface="Open Sans"/>
                <a:ea typeface="Open Sans"/>
                <a:cs typeface="Open Sans"/>
                <a:sym typeface="Open Sans"/>
              </a:rPr>
              <a:t>What is a “network”?</a:t>
            </a:r>
            <a:endParaRPr b="1">
              <a:solidFill>
                <a:srgbClr val="5E17EB"/>
              </a:solidFill>
              <a:latin typeface="Open Sans"/>
              <a:ea typeface="Open Sans"/>
              <a:cs typeface="Open Sans"/>
              <a:sym typeface="Open Sans"/>
            </a:endParaRPr>
          </a:p>
        </p:txBody>
      </p:sp>
      <p:pic>
        <p:nvPicPr>
          <p:cNvPr id="143" name="Google Shape;143;p31"/>
          <p:cNvPicPr preferRelativeResize="0"/>
          <p:nvPr/>
        </p:nvPicPr>
        <p:blipFill>
          <a:blip r:embed="rId3">
            <a:alphaModFix/>
          </a:blip>
          <a:stretch>
            <a:fillRect/>
          </a:stretch>
        </p:blipFill>
        <p:spPr>
          <a:xfrm>
            <a:off x="2068166" y="3589041"/>
            <a:ext cx="1700932" cy="1228900"/>
          </a:xfrm>
          <a:prstGeom prst="rect">
            <a:avLst/>
          </a:prstGeom>
          <a:noFill/>
          <a:ln>
            <a:noFill/>
          </a:ln>
        </p:spPr>
      </p:pic>
      <p:pic>
        <p:nvPicPr>
          <p:cNvPr id="144" name="Google Shape;144;p31"/>
          <p:cNvPicPr preferRelativeResize="0"/>
          <p:nvPr/>
        </p:nvPicPr>
        <p:blipFill>
          <a:blip r:embed="rId3">
            <a:alphaModFix/>
          </a:blip>
          <a:stretch>
            <a:fillRect/>
          </a:stretch>
        </p:blipFill>
        <p:spPr>
          <a:xfrm>
            <a:off x="4576199" y="1996407"/>
            <a:ext cx="1700932" cy="1228900"/>
          </a:xfrm>
          <a:prstGeom prst="rect">
            <a:avLst/>
          </a:prstGeom>
          <a:noFill/>
          <a:ln>
            <a:noFill/>
          </a:ln>
        </p:spPr>
      </p:pic>
      <p:pic>
        <p:nvPicPr>
          <p:cNvPr id="145" name="Google Shape;145;p31"/>
          <p:cNvPicPr preferRelativeResize="0"/>
          <p:nvPr/>
        </p:nvPicPr>
        <p:blipFill>
          <a:blip r:embed="rId3">
            <a:alphaModFix/>
          </a:blip>
          <a:stretch>
            <a:fillRect/>
          </a:stretch>
        </p:blipFill>
        <p:spPr>
          <a:xfrm>
            <a:off x="7084266" y="3589041"/>
            <a:ext cx="1700932" cy="1228900"/>
          </a:xfrm>
          <a:prstGeom prst="rect">
            <a:avLst/>
          </a:prstGeom>
          <a:noFill/>
          <a:ln>
            <a:noFill/>
          </a:ln>
        </p:spPr>
      </p:pic>
      <p:pic>
        <p:nvPicPr>
          <p:cNvPr id="146" name="Google Shape;146;p31"/>
          <p:cNvPicPr preferRelativeResize="0"/>
          <p:nvPr/>
        </p:nvPicPr>
        <p:blipFill>
          <a:blip r:embed="rId3">
            <a:alphaModFix/>
          </a:blip>
          <a:stretch>
            <a:fillRect/>
          </a:stretch>
        </p:blipFill>
        <p:spPr>
          <a:xfrm>
            <a:off x="8785199" y="1858558"/>
            <a:ext cx="1700932" cy="1228900"/>
          </a:xfrm>
          <a:prstGeom prst="rect">
            <a:avLst/>
          </a:prstGeom>
          <a:noFill/>
          <a:ln>
            <a:noFill/>
          </a:ln>
        </p:spPr>
      </p:pic>
      <p:sp>
        <p:nvSpPr>
          <p:cNvPr id="147" name="Google Shape;147;p31"/>
          <p:cNvSpPr txBox="1"/>
          <p:nvPr/>
        </p:nvSpPr>
        <p:spPr>
          <a:xfrm>
            <a:off x="2971800" y="4804615"/>
            <a:ext cx="8540800" cy="738623"/>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3200">
                <a:latin typeface="Open Sans"/>
                <a:ea typeface="Open Sans"/>
                <a:cs typeface="Open Sans"/>
                <a:sym typeface="Open Sans"/>
              </a:rPr>
              <a:t>A network can be very big or very small.</a:t>
            </a:r>
            <a:endParaRPr sz="3200">
              <a:latin typeface="Open Sans"/>
              <a:ea typeface="Open Sans"/>
              <a:cs typeface="Open Sans"/>
              <a:sym typeface="Open Sans"/>
            </a:endParaRPr>
          </a:p>
        </p:txBody>
      </p:sp>
      <p:sp>
        <p:nvSpPr>
          <p:cNvPr id="13" name="TextBox 12"/>
          <p:cNvSpPr txBox="1"/>
          <p:nvPr/>
        </p:nvSpPr>
        <p:spPr>
          <a:xfrm>
            <a:off x="228600" y="6019800"/>
            <a:ext cx="11430000" cy="523220"/>
          </a:xfrm>
          <a:prstGeom prst="rect">
            <a:avLst/>
          </a:prstGeom>
          <a:noFill/>
        </p:spPr>
        <p:txBody>
          <a:bodyPr wrap="square" rtlCol="0">
            <a:spAutoFit/>
          </a:bodyPr>
          <a:lstStyle/>
          <a:p>
            <a:r>
              <a:rPr lang="en-US" sz="1400" i="1" dirty="0" smtClean="0"/>
              <a:t>Attribution: Black Brilliance Research Project, Local Connectivity Lab, UW ICTD Lab (2022) </a:t>
            </a:r>
            <a:br>
              <a:rPr lang="en-US" sz="1400" i="1" dirty="0" smtClean="0"/>
            </a:br>
            <a:r>
              <a:rPr lang="en-US" sz="1400" i="1" dirty="0" smtClean="0"/>
              <a:t>Adult Digital Stewards Course Materials, Seattle </a:t>
            </a:r>
            <a:r>
              <a:rPr lang="en-US" sz="1400" i="1" dirty="0"/>
              <a:t>Community Network - </a:t>
            </a:r>
            <a:r>
              <a:rPr lang="en-US" sz="1400" i="1" dirty="0">
                <a:hlinkClick r:id="rId4"/>
              </a:rPr>
              <a:t>https://creativecommons.org/licenses/by-sa/4.0</a:t>
            </a:r>
            <a:r>
              <a:rPr lang="en-US" sz="1400" i="1" dirty="0" smtClean="0">
                <a:hlinkClick r:id="rId4"/>
              </a:rPr>
              <a:t>/</a:t>
            </a:r>
            <a:r>
              <a:rPr lang="en-US" sz="1400" i="1" dirty="0" smtClean="0"/>
              <a:t> </a:t>
            </a:r>
            <a:endParaRPr lang="en-US" sz="1400" i="1" dirty="0"/>
          </a:p>
        </p:txBody>
      </p:sp>
      <p:pic>
        <p:nvPicPr>
          <p:cNvPr id="14" name="Picture 13"/>
          <p:cNvPicPr>
            <a:picLocks noChangeAspect="1"/>
          </p:cNvPicPr>
          <p:nvPr/>
        </p:nvPicPr>
        <p:blipFill>
          <a:blip r:embed="rId5"/>
          <a:stretch>
            <a:fillRect/>
          </a:stretch>
        </p:blipFill>
        <p:spPr>
          <a:xfrm>
            <a:off x="10210800" y="5993546"/>
            <a:ext cx="1143000" cy="509804"/>
          </a:xfrm>
          <a:prstGeom prst="rect">
            <a:avLst/>
          </a:prstGeom>
        </p:spPr>
      </p:pic>
    </p:spTree>
    <p:extLst>
      <p:ext uri="{BB962C8B-B14F-4D97-AF65-F5344CB8AC3E}">
        <p14:creationId xmlns:p14="http://schemas.microsoft.com/office/powerpoint/2010/main" val="865910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199" name="Google Shape;199;p34"/>
          <p:cNvCxnSpPr>
            <a:endCxn id="200" idx="3"/>
          </p:cNvCxnSpPr>
          <p:nvPr/>
        </p:nvCxnSpPr>
        <p:spPr>
          <a:xfrm>
            <a:off x="7732238" y="2643767"/>
            <a:ext cx="1904800" cy="1102400"/>
          </a:xfrm>
          <a:prstGeom prst="straightConnector1">
            <a:avLst/>
          </a:prstGeom>
          <a:noFill/>
          <a:ln w="76200" cap="flat" cmpd="sng">
            <a:solidFill>
              <a:schemeClr val="dk2"/>
            </a:solidFill>
            <a:prstDash val="solid"/>
            <a:round/>
            <a:headEnd type="none" w="med" len="med"/>
            <a:tailEnd type="none" w="med" len="med"/>
          </a:ln>
        </p:spPr>
      </p:cxnSp>
      <p:cxnSp>
        <p:nvCxnSpPr>
          <p:cNvPr id="201" name="Google Shape;201;p34"/>
          <p:cNvCxnSpPr>
            <a:endCxn id="202" idx="2"/>
          </p:cNvCxnSpPr>
          <p:nvPr/>
        </p:nvCxnSpPr>
        <p:spPr>
          <a:xfrm rot="10800000" flipH="1">
            <a:off x="5290978" y="2643957"/>
            <a:ext cx="1906800" cy="1038000"/>
          </a:xfrm>
          <a:prstGeom prst="straightConnector1">
            <a:avLst/>
          </a:prstGeom>
          <a:noFill/>
          <a:ln w="76200" cap="flat" cmpd="sng">
            <a:solidFill>
              <a:schemeClr val="dk2"/>
            </a:solidFill>
            <a:prstDash val="solid"/>
            <a:round/>
            <a:headEnd type="none" w="med" len="med"/>
            <a:tailEnd type="none" w="med" len="med"/>
          </a:ln>
        </p:spPr>
      </p:cxnSp>
      <p:cxnSp>
        <p:nvCxnSpPr>
          <p:cNvPr id="203" name="Google Shape;203;p34"/>
          <p:cNvCxnSpPr>
            <a:endCxn id="204" idx="1"/>
          </p:cNvCxnSpPr>
          <p:nvPr/>
        </p:nvCxnSpPr>
        <p:spPr>
          <a:xfrm rot="10800000" flipH="1">
            <a:off x="6002047" y="4843759"/>
            <a:ext cx="2565600" cy="274800"/>
          </a:xfrm>
          <a:prstGeom prst="straightConnector1">
            <a:avLst/>
          </a:prstGeom>
          <a:noFill/>
          <a:ln w="76200" cap="flat" cmpd="sng">
            <a:solidFill>
              <a:schemeClr val="dk2"/>
            </a:solidFill>
            <a:prstDash val="solid"/>
            <a:round/>
            <a:headEnd type="none" w="med" len="med"/>
            <a:tailEnd type="none" w="med" len="med"/>
          </a:ln>
        </p:spPr>
      </p:cxnSp>
      <p:sp>
        <p:nvSpPr>
          <p:cNvPr id="205" name="Google Shape;205;p3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fontScale="90000"/>
          </a:bodyPr>
          <a:lstStyle/>
          <a:p>
            <a:r>
              <a:rPr lang="en" b="1" dirty="0">
                <a:solidFill>
                  <a:srgbClr val="5E17EB"/>
                </a:solidFill>
                <a:latin typeface="Open Sans"/>
                <a:ea typeface="Open Sans"/>
                <a:cs typeface="Open Sans"/>
                <a:sym typeface="Open Sans"/>
              </a:rPr>
              <a:t>What is an </a:t>
            </a:r>
            <a:r>
              <a:rPr lang="en" b="1" dirty="0" smtClean="0">
                <a:solidFill>
                  <a:srgbClr val="5E17EB"/>
                </a:solidFill>
                <a:latin typeface="Open Sans"/>
                <a:ea typeface="Open Sans"/>
                <a:cs typeface="Open Sans"/>
                <a:sym typeface="Open Sans"/>
              </a:rPr>
              <a:t/>
            </a:r>
            <a:br>
              <a:rPr lang="en" b="1" dirty="0" smtClean="0">
                <a:solidFill>
                  <a:srgbClr val="5E17EB"/>
                </a:solidFill>
                <a:latin typeface="Open Sans"/>
                <a:ea typeface="Open Sans"/>
                <a:cs typeface="Open Sans"/>
                <a:sym typeface="Open Sans"/>
              </a:rPr>
            </a:br>
            <a:r>
              <a:rPr lang="en" b="1" dirty="0" smtClean="0">
                <a:solidFill>
                  <a:srgbClr val="5E17EB"/>
                </a:solidFill>
                <a:latin typeface="Open Sans"/>
                <a:ea typeface="Open Sans"/>
                <a:cs typeface="Open Sans"/>
                <a:sym typeface="Open Sans"/>
              </a:rPr>
              <a:t>“</a:t>
            </a:r>
            <a:r>
              <a:rPr lang="en" b="1" dirty="0">
                <a:solidFill>
                  <a:srgbClr val="5E17EB"/>
                </a:solidFill>
                <a:latin typeface="Open Sans"/>
                <a:ea typeface="Open Sans"/>
                <a:cs typeface="Open Sans"/>
                <a:sym typeface="Open Sans"/>
              </a:rPr>
              <a:t>internetwork”?</a:t>
            </a:r>
            <a:endParaRPr b="1" dirty="0">
              <a:solidFill>
                <a:srgbClr val="5E17EB"/>
              </a:solidFill>
              <a:latin typeface="Open Sans"/>
              <a:ea typeface="Open Sans"/>
              <a:cs typeface="Open Sans"/>
              <a:sym typeface="Open Sans"/>
            </a:endParaRPr>
          </a:p>
        </p:txBody>
      </p:sp>
      <p:sp>
        <p:nvSpPr>
          <p:cNvPr id="206" name="Google Shape;206;p34"/>
          <p:cNvSpPr/>
          <p:nvPr/>
        </p:nvSpPr>
        <p:spPr>
          <a:xfrm>
            <a:off x="3776756" y="3746357"/>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207" name="Google Shape;207;p34"/>
          <p:cNvSpPr/>
          <p:nvPr/>
        </p:nvSpPr>
        <p:spPr>
          <a:xfrm>
            <a:off x="3798579" y="3133367"/>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08" name="Google Shape;208;p34"/>
          <p:cNvCxnSpPr/>
          <p:nvPr/>
        </p:nvCxnSpPr>
        <p:spPr>
          <a:xfrm rot="10800000" flipH="1">
            <a:off x="4610556" y="43223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09" name="Google Shape;209;p34"/>
          <p:cNvCxnSpPr/>
          <p:nvPr/>
        </p:nvCxnSpPr>
        <p:spPr>
          <a:xfrm rot="10800000" flipH="1">
            <a:off x="5228748" y="4279954"/>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210" name="Google Shape;210;p34"/>
          <p:cNvCxnSpPr/>
          <p:nvPr/>
        </p:nvCxnSpPr>
        <p:spPr>
          <a:xfrm rot="10800000" flipH="1">
            <a:off x="4107990" y="4876521"/>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11" name="Google Shape;211;p34"/>
          <p:cNvCxnSpPr/>
          <p:nvPr/>
        </p:nvCxnSpPr>
        <p:spPr>
          <a:xfrm>
            <a:off x="4728838" y="4373098"/>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212" name="Google Shape;212;p34"/>
          <p:cNvCxnSpPr/>
          <p:nvPr/>
        </p:nvCxnSpPr>
        <p:spPr>
          <a:xfrm rot="10800000" flipH="1">
            <a:off x="4092122" y="4373337"/>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213" name="Google Shape;213;p34"/>
          <p:cNvPicPr preferRelativeResize="0"/>
          <p:nvPr/>
        </p:nvPicPr>
        <p:blipFill>
          <a:blip r:embed="rId3">
            <a:alphaModFix/>
          </a:blip>
          <a:stretch>
            <a:fillRect/>
          </a:stretch>
        </p:blipFill>
        <p:spPr>
          <a:xfrm>
            <a:off x="3831826" y="4659965"/>
            <a:ext cx="424628" cy="367591"/>
          </a:xfrm>
          <a:prstGeom prst="rect">
            <a:avLst/>
          </a:prstGeom>
          <a:noFill/>
          <a:ln>
            <a:noFill/>
          </a:ln>
        </p:spPr>
      </p:pic>
      <p:pic>
        <p:nvPicPr>
          <p:cNvPr id="214" name="Google Shape;214;p34"/>
          <p:cNvPicPr preferRelativeResize="0"/>
          <p:nvPr/>
        </p:nvPicPr>
        <p:blipFill>
          <a:blip r:embed="rId3">
            <a:alphaModFix/>
          </a:blip>
          <a:stretch>
            <a:fillRect/>
          </a:stretch>
        </p:blipFill>
        <p:spPr>
          <a:xfrm>
            <a:off x="4457941" y="4183571"/>
            <a:ext cx="424628" cy="367591"/>
          </a:xfrm>
          <a:prstGeom prst="rect">
            <a:avLst/>
          </a:prstGeom>
          <a:noFill/>
          <a:ln>
            <a:noFill/>
          </a:ln>
        </p:spPr>
      </p:pic>
      <p:pic>
        <p:nvPicPr>
          <p:cNvPr id="215" name="Google Shape;215;p34"/>
          <p:cNvPicPr preferRelativeResize="0"/>
          <p:nvPr/>
        </p:nvPicPr>
        <p:blipFill>
          <a:blip r:embed="rId3">
            <a:alphaModFix/>
          </a:blip>
          <a:stretch>
            <a:fillRect/>
          </a:stretch>
        </p:blipFill>
        <p:spPr>
          <a:xfrm>
            <a:off x="5084064" y="4659965"/>
            <a:ext cx="424628" cy="367591"/>
          </a:xfrm>
          <a:prstGeom prst="rect">
            <a:avLst/>
          </a:prstGeom>
          <a:noFill/>
          <a:ln>
            <a:noFill/>
          </a:ln>
        </p:spPr>
      </p:pic>
      <p:pic>
        <p:nvPicPr>
          <p:cNvPr id="216" name="Google Shape;216;p34"/>
          <p:cNvPicPr preferRelativeResize="0"/>
          <p:nvPr/>
        </p:nvPicPr>
        <p:blipFill>
          <a:blip r:embed="rId3">
            <a:alphaModFix/>
          </a:blip>
          <a:stretch>
            <a:fillRect/>
          </a:stretch>
        </p:blipFill>
        <p:spPr>
          <a:xfrm>
            <a:off x="5508690" y="4142337"/>
            <a:ext cx="424628" cy="367591"/>
          </a:xfrm>
          <a:prstGeom prst="rect">
            <a:avLst/>
          </a:prstGeom>
          <a:noFill/>
          <a:ln>
            <a:noFill/>
          </a:ln>
        </p:spPr>
      </p:pic>
      <p:sp>
        <p:nvSpPr>
          <p:cNvPr id="217" name="Google Shape;217;p34"/>
          <p:cNvSpPr/>
          <p:nvPr/>
        </p:nvSpPr>
        <p:spPr>
          <a:xfrm>
            <a:off x="8512578" y="3746357"/>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200" name="Google Shape;200;p34"/>
          <p:cNvSpPr/>
          <p:nvPr/>
        </p:nvSpPr>
        <p:spPr>
          <a:xfrm>
            <a:off x="8534400" y="3133367"/>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18" name="Google Shape;218;p34"/>
          <p:cNvCxnSpPr/>
          <p:nvPr/>
        </p:nvCxnSpPr>
        <p:spPr>
          <a:xfrm rot="10800000" flipH="1">
            <a:off x="9346376" y="43223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19" name="Google Shape;219;p34"/>
          <p:cNvCxnSpPr/>
          <p:nvPr/>
        </p:nvCxnSpPr>
        <p:spPr>
          <a:xfrm rot="10800000" flipH="1">
            <a:off x="9964570" y="4279954"/>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220" name="Google Shape;220;p34"/>
          <p:cNvCxnSpPr/>
          <p:nvPr/>
        </p:nvCxnSpPr>
        <p:spPr>
          <a:xfrm rot="10800000" flipH="1">
            <a:off x="8843811" y="4876521"/>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21" name="Google Shape;221;p34"/>
          <p:cNvCxnSpPr/>
          <p:nvPr/>
        </p:nvCxnSpPr>
        <p:spPr>
          <a:xfrm>
            <a:off x="9464658" y="4373098"/>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222" name="Google Shape;222;p34"/>
          <p:cNvCxnSpPr/>
          <p:nvPr/>
        </p:nvCxnSpPr>
        <p:spPr>
          <a:xfrm rot="10800000" flipH="1">
            <a:off x="8827942" y="4373337"/>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204" name="Google Shape;204;p34"/>
          <p:cNvPicPr preferRelativeResize="0"/>
          <p:nvPr/>
        </p:nvPicPr>
        <p:blipFill>
          <a:blip r:embed="rId3">
            <a:alphaModFix/>
          </a:blip>
          <a:stretch>
            <a:fillRect/>
          </a:stretch>
        </p:blipFill>
        <p:spPr>
          <a:xfrm>
            <a:off x="8567648" y="4659965"/>
            <a:ext cx="424628" cy="367591"/>
          </a:xfrm>
          <a:prstGeom prst="rect">
            <a:avLst/>
          </a:prstGeom>
          <a:noFill/>
          <a:ln>
            <a:noFill/>
          </a:ln>
        </p:spPr>
      </p:pic>
      <p:pic>
        <p:nvPicPr>
          <p:cNvPr id="223" name="Google Shape;223;p34"/>
          <p:cNvPicPr preferRelativeResize="0"/>
          <p:nvPr/>
        </p:nvPicPr>
        <p:blipFill>
          <a:blip r:embed="rId3">
            <a:alphaModFix/>
          </a:blip>
          <a:stretch>
            <a:fillRect/>
          </a:stretch>
        </p:blipFill>
        <p:spPr>
          <a:xfrm>
            <a:off x="9193762" y="4183571"/>
            <a:ext cx="424628" cy="367591"/>
          </a:xfrm>
          <a:prstGeom prst="rect">
            <a:avLst/>
          </a:prstGeom>
          <a:noFill/>
          <a:ln>
            <a:noFill/>
          </a:ln>
        </p:spPr>
      </p:pic>
      <p:pic>
        <p:nvPicPr>
          <p:cNvPr id="224" name="Google Shape;224;p34"/>
          <p:cNvPicPr preferRelativeResize="0"/>
          <p:nvPr/>
        </p:nvPicPr>
        <p:blipFill>
          <a:blip r:embed="rId3">
            <a:alphaModFix/>
          </a:blip>
          <a:stretch>
            <a:fillRect/>
          </a:stretch>
        </p:blipFill>
        <p:spPr>
          <a:xfrm>
            <a:off x="9819885" y="4659965"/>
            <a:ext cx="424628" cy="367591"/>
          </a:xfrm>
          <a:prstGeom prst="rect">
            <a:avLst/>
          </a:prstGeom>
          <a:noFill/>
          <a:ln>
            <a:noFill/>
          </a:ln>
        </p:spPr>
      </p:pic>
      <p:pic>
        <p:nvPicPr>
          <p:cNvPr id="225" name="Google Shape;225;p34"/>
          <p:cNvPicPr preferRelativeResize="0"/>
          <p:nvPr/>
        </p:nvPicPr>
        <p:blipFill>
          <a:blip r:embed="rId3">
            <a:alphaModFix/>
          </a:blip>
          <a:stretch>
            <a:fillRect/>
          </a:stretch>
        </p:blipFill>
        <p:spPr>
          <a:xfrm>
            <a:off x="10244512" y="4142337"/>
            <a:ext cx="424628" cy="367591"/>
          </a:xfrm>
          <a:prstGeom prst="rect">
            <a:avLst/>
          </a:prstGeom>
          <a:noFill/>
          <a:ln>
            <a:noFill/>
          </a:ln>
        </p:spPr>
      </p:pic>
      <p:sp>
        <p:nvSpPr>
          <p:cNvPr id="202" name="Google Shape;202;p34"/>
          <p:cNvSpPr/>
          <p:nvPr/>
        </p:nvSpPr>
        <p:spPr>
          <a:xfrm>
            <a:off x="6074178" y="1206357"/>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226" name="Google Shape;226;p34"/>
          <p:cNvSpPr/>
          <p:nvPr/>
        </p:nvSpPr>
        <p:spPr>
          <a:xfrm>
            <a:off x="6096000" y="593367"/>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27" name="Google Shape;227;p34"/>
          <p:cNvCxnSpPr/>
          <p:nvPr/>
        </p:nvCxnSpPr>
        <p:spPr>
          <a:xfrm rot="10800000" flipH="1">
            <a:off x="6907976" y="17823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28" name="Google Shape;228;p34"/>
          <p:cNvCxnSpPr/>
          <p:nvPr/>
        </p:nvCxnSpPr>
        <p:spPr>
          <a:xfrm rot="10800000" flipH="1">
            <a:off x="7526170" y="1739954"/>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229" name="Google Shape;229;p34"/>
          <p:cNvCxnSpPr/>
          <p:nvPr/>
        </p:nvCxnSpPr>
        <p:spPr>
          <a:xfrm rot="10800000" flipH="1">
            <a:off x="6405411" y="2336521"/>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30" name="Google Shape;230;p34"/>
          <p:cNvCxnSpPr/>
          <p:nvPr/>
        </p:nvCxnSpPr>
        <p:spPr>
          <a:xfrm>
            <a:off x="7026258" y="1833098"/>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231" name="Google Shape;231;p34"/>
          <p:cNvCxnSpPr/>
          <p:nvPr/>
        </p:nvCxnSpPr>
        <p:spPr>
          <a:xfrm rot="10800000" flipH="1">
            <a:off x="6389542" y="1833337"/>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232" name="Google Shape;232;p34"/>
          <p:cNvPicPr preferRelativeResize="0"/>
          <p:nvPr/>
        </p:nvPicPr>
        <p:blipFill>
          <a:blip r:embed="rId3">
            <a:alphaModFix/>
          </a:blip>
          <a:stretch>
            <a:fillRect/>
          </a:stretch>
        </p:blipFill>
        <p:spPr>
          <a:xfrm>
            <a:off x="6129248" y="2119965"/>
            <a:ext cx="424628" cy="367591"/>
          </a:xfrm>
          <a:prstGeom prst="rect">
            <a:avLst/>
          </a:prstGeom>
          <a:noFill/>
          <a:ln>
            <a:noFill/>
          </a:ln>
        </p:spPr>
      </p:pic>
      <p:pic>
        <p:nvPicPr>
          <p:cNvPr id="233" name="Google Shape;233;p34"/>
          <p:cNvPicPr preferRelativeResize="0"/>
          <p:nvPr/>
        </p:nvPicPr>
        <p:blipFill>
          <a:blip r:embed="rId3">
            <a:alphaModFix/>
          </a:blip>
          <a:stretch>
            <a:fillRect/>
          </a:stretch>
        </p:blipFill>
        <p:spPr>
          <a:xfrm>
            <a:off x="6755362" y="1643571"/>
            <a:ext cx="424628" cy="367591"/>
          </a:xfrm>
          <a:prstGeom prst="rect">
            <a:avLst/>
          </a:prstGeom>
          <a:noFill/>
          <a:ln>
            <a:noFill/>
          </a:ln>
        </p:spPr>
      </p:pic>
      <p:pic>
        <p:nvPicPr>
          <p:cNvPr id="234" name="Google Shape;234;p34"/>
          <p:cNvPicPr preferRelativeResize="0"/>
          <p:nvPr/>
        </p:nvPicPr>
        <p:blipFill>
          <a:blip r:embed="rId3">
            <a:alphaModFix/>
          </a:blip>
          <a:stretch>
            <a:fillRect/>
          </a:stretch>
        </p:blipFill>
        <p:spPr>
          <a:xfrm>
            <a:off x="7381485" y="2119965"/>
            <a:ext cx="424628" cy="367591"/>
          </a:xfrm>
          <a:prstGeom prst="rect">
            <a:avLst/>
          </a:prstGeom>
          <a:noFill/>
          <a:ln>
            <a:noFill/>
          </a:ln>
        </p:spPr>
      </p:pic>
      <p:pic>
        <p:nvPicPr>
          <p:cNvPr id="235" name="Google Shape;235;p34"/>
          <p:cNvPicPr preferRelativeResize="0"/>
          <p:nvPr/>
        </p:nvPicPr>
        <p:blipFill>
          <a:blip r:embed="rId3">
            <a:alphaModFix/>
          </a:blip>
          <a:stretch>
            <a:fillRect/>
          </a:stretch>
        </p:blipFill>
        <p:spPr>
          <a:xfrm>
            <a:off x="7806112" y="1602337"/>
            <a:ext cx="424628" cy="367591"/>
          </a:xfrm>
          <a:prstGeom prst="rect">
            <a:avLst/>
          </a:prstGeom>
          <a:noFill/>
          <a:ln>
            <a:noFill/>
          </a:ln>
        </p:spPr>
      </p:pic>
      <p:sp>
        <p:nvSpPr>
          <p:cNvPr id="39" name="TextBox 38"/>
          <p:cNvSpPr txBox="1"/>
          <p:nvPr/>
        </p:nvSpPr>
        <p:spPr>
          <a:xfrm>
            <a:off x="228600" y="6019800"/>
            <a:ext cx="11430000" cy="523220"/>
          </a:xfrm>
          <a:prstGeom prst="rect">
            <a:avLst/>
          </a:prstGeom>
          <a:noFill/>
        </p:spPr>
        <p:txBody>
          <a:bodyPr wrap="square" rtlCol="0">
            <a:spAutoFit/>
          </a:bodyPr>
          <a:lstStyle/>
          <a:p>
            <a:r>
              <a:rPr lang="en-US" sz="1400" i="1" dirty="0" smtClean="0"/>
              <a:t>Attribution: Black Brilliance Research Project, Local Connectivity Lab, UW ICTD Lab (2022) </a:t>
            </a:r>
            <a:br>
              <a:rPr lang="en-US" sz="1400" i="1" dirty="0" smtClean="0"/>
            </a:br>
            <a:r>
              <a:rPr lang="en-US" sz="1400" i="1" dirty="0" smtClean="0"/>
              <a:t>Adult Digital Stewards Course Materials, Seattle </a:t>
            </a:r>
            <a:r>
              <a:rPr lang="en-US" sz="1400" i="1" dirty="0"/>
              <a:t>Community Network - </a:t>
            </a:r>
            <a:r>
              <a:rPr lang="en-US" sz="1400" i="1" dirty="0">
                <a:hlinkClick r:id="rId4"/>
              </a:rPr>
              <a:t>https://creativecommons.org/licenses/by-sa/4.0</a:t>
            </a:r>
            <a:r>
              <a:rPr lang="en-US" sz="1400" i="1" dirty="0" smtClean="0">
                <a:hlinkClick r:id="rId4"/>
              </a:rPr>
              <a:t>/</a:t>
            </a:r>
            <a:r>
              <a:rPr lang="en-US" sz="1400" i="1" dirty="0" smtClean="0"/>
              <a:t> </a:t>
            </a:r>
            <a:endParaRPr lang="en-US" sz="1400" i="1" dirty="0"/>
          </a:p>
        </p:txBody>
      </p:sp>
      <p:pic>
        <p:nvPicPr>
          <p:cNvPr id="40" name="Picture 39"/>
          <p:cNvPicPr>
            <a:picLocks noChangeAspect="1"/>
          </p:cNvPicPr>
          <p:nvPr/>
        </p:nvPicPr>
        <p:blipFill>
          <a:blip r:embed="rId5"/>
          <a:stretch>
            <a:fillRect/>
          </a:stretch>
        </p:blipFill>
        <p:spPr>
          <a:xfrm>
            <a:off x="10210800" y="5993546"/>
            <a:ext cx="1143000" cy="509804"/>
          </a:xfrm>
          <a:prstGeom prst="rect">
            <a:avLst/>
          </a:prstGeom>
        </p:spPr>
      </p:pic>
    </p:spTree>
    <p:extLst>
      <p:ext uri="{BB962C8B-B14F-4D97-AF65-F5344CB8AC3E}">
        <p14:creationId xmlns:p14="http://schemas.microsoft.com/office/powerpoint/2010/main" val="2125578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cxnSp>
        <p:nvCxnSpPr>
          <p:cNvPr id="240" name="Google Shape;240;p35"/>
          <p:cNvCxnSpPr>
            <a:endCxn id="241" idx="3"/>
          </p:cNvCxnSpPr>
          <p:nvPr/>
        </p:nvCxnSpPr>
        <p:spPr>
          <a:xfrm>
            <a:off x="5160145" y="3407367"/>
            <a:ext cx="1904800" cy="1102400"/>
          </a:xfrm>
          <a:prstGeom prst="straightConnector1">
            <a:avLst/>
          </a:prstGeom>
          <a:noFill/>
          <a:ln w="76200" cap="flat" cmpd="sng">
            <a:solidFill>
              <a:schemeClr val="dk2"/>
            </a:solidFill>
            <a:prstDash val="solid"/>
            <a:round/>
            <a:headEnd type="none" w="med" len="med"/>
            <a:tailEnd type="none" w="med" len="med"/>
          </a:ln>
        </p:spPr>
      </p:cxnSp>
      <p:cxnSp>
        <p:nvCxnSpPr>
          <p:cNvPr id="242" name="Google Shape;242;p35"/>
          <p:cNvCxnSpPr>
            <a:endCxn id="243" idx="2"/>
          </p:cNvCxnSpPr>
          <p:nvPr/>
        </p:nvCxnSpPr>
        <p:spPr>
          <a:xfrm rot="10800000" flipH="1">
            <a:off x="2718885" y="3407557"/>
            <a:ext cx="1906800" cy="1038000"/>
          </a:xfrm>
          <a:prstGeom prst="straightConnector1">
            <a:avLst/>
          </a:prstGeom>
          <a:noFill/>
          <a:ln w="76200" cap="flat" cmpd="sng">
            <a:solidFill>
              <a:schemeClr val="dk2"/>
            </a:solidFill>
            <a:prstDash val="solid"/>
            <a:round/>
            <a:headEnd type="none" w="med" len="med"/>
            <a:tailEnd type="none" w="med" len="med"/>
          </a:ln>
        </p:spPr>
      </p:cxnSp>
      <p:cxnSp>
        <p:nvCxnSpPr>
          <p:cNvPr id="244" name="Google Shape;244;p35"/>
          <p:cNvCxnSpPr>
            <a:endCxn id="245" idx="1"/>
          </p:cNvCxnSpPr>
          <p:nvPr/>
        </p:nvCxnSpPr>
        <p:spPr>
          <a:xfrm rot="10800000" flipH="1">
            <a:off x="3429954" y="5607359"/>
            <a:ext cx="2565600" cy="274800"/>
          </a:xfrm>
          <a:prstGeom prst="straightConnector1">
            <a:avLst/>
          </a:prstGeom>
          <a:noFill/>
          <a:ln w="76200" cap="flat" cmpd="sng">
            <a:solidFill>
              <a:schemeClr val="dk2"/>
            </a:solidFill>
            <a:prstDash val="solid"/>
            <a:round/>
            <a:headEnd type="none" w="med" len="med"/>
            <a:tailEnd type="none" w="med" len="med"/>
          </a:ln>
        </p:spPr>
      </p:cxnSp>
      <p:sp>
        <p:nvSpPr>
          <p:cNvPr id="246" name="Google Shape;246;p35"/>
          <p:cNvSpPr txBox="1">
            <a:spLocks noGrp="1"/>
          </p:cNvSpPr>
          <p:nvPr>
            <p:ph type="title"/>
          </p:nvPr>
        </p:nvSpPr>
        <p:spPr>
          <a:xfrm>
            <a:off x="432145" y="470805"/>
            <a:ext cx="11360800" cy="763600"/>
          </a:xfrm>
          <a:prstGeom prst="rect">
            <a:avLst/>
          </a:prstGeom>
        </p:spPr>
        <p:txBody>
          <a:bodyPr spcFirstLastPara="1" wrap="square" lIns="121900" tIns="121900" rIns="121900" bIns="121900" anchor="t" anchorCtr="0">
            <a:normAutofit fontScale="90000"/>
          </a:bodyPr>
          <a:lstStyle/>
          <a:p>
            <a:r>
              <a:rPr lang="en" b="1" dirty="0">
                <a:solidFill>
                  <a:srgbClr val="5E17EB"/>
                </a:solidFill>
                <a:latin typeface="Open Sans"/>
                <a:ea typeface="Open Sans"/>
                <a:cs typeface="Open Sans"/>
                <a:sym typeface="Open Sans"/>
              </a:rPr>
              <a:t>What is an “internetwork”?</a:t>
            </a:r>
            <a:endParaRPr b="1" dirty="0">
              <a:solidFill>
                <a:srgbClr val="5E17EB"/>
              </a:solidFill>
              <a:latin typeface="Open Sans"/>
              <a:ea typeface="Open Sans"/>
              <a:cs typeface="Open Sans"/>
              <a:sym typeface="Open Sans"/>
            </a:endParaRPr>
          </a:p>
        </p:txBody>
      </p:sp>
      <p:sp>
        <p:nvSpPr>
          <p:cNvPr id="247" name="Google Shape;247;p35"/>
          <p:cNvSpPr/>
          <p:nvPr/>
        </p:nvSpPr>
        <p:spPr>
          <a:xfrm>
            <a:off x="1204663" y="4509957"/>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248" name="Google Shape;248;p35"/>
          <p:cNvSpPr/>
          <p:nvPr/>
        </p:nvSpPr>
        <p:spPr>
          <a:xfrm>
            <a:off x="1226486" y="3896967"/>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49" name="Google Shape;249;p35"/>
          <p:cNvCxnSpPr/>
          <p:nvPr/>
        </p:nvCxnSpPr>
        <p:spPr>
          <a:xfrm rot="10800000" flipH="1">
            <a:off x="2038463" y="50859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50" name="Google Shape;250;p35"/>
          <p:cNvCxnSpPr/>
          <p:nvPr/>
        </p:nvCxnSpPr>
        <p:spPr>
          <a:xfrm rot="10800000" flipH="1">
            <a:off x="2656655" y="5043554"/>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251" name="Google Shape;251;p35"/>
          <p:cNvCxnSpPr/>
          <p:nvPr/>
        </p:nvCxnSpPr>
        <p:spPr>
          <a:xfrm rot="10800000" flipH="1">
            <a:off x="1535897" y="5640121"/>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52" name="Google Shape;252;p35"/>
          <p:cNvCxnSpPr/>
          <p:nvPr/>
        </p:nvCxnSpPr>
        <p:spPr>
          <a:xfrm>
            <a:off x="2156745" y="5136698"/>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253" name="Google Shape;253;p35"/>
          <p:cNvCxnSpPr/>
          <p:nvPr/>
        </p:nvCxnSpPr>
        <p:spPr>
          <a:xfrm rot="10800000" flipH="1">
            <a:off x="1520029" y="5136937"/>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254" name="Google Shape;254;p35"/>
          <p:cNvPicPr preferRelativeResize="0"/>
          <p:nvPr/>
        </p:nvPicPr>
        <p:blipFill>
          <a:blip r:embed="rId3">
            <a:alphaModFix/>
          </a:blip>
          <a:stretch>
            <a:fillRect/>
          </a:stretch>
        </p:blipFill>
        <p:spPr>
          <a:xfrm>
            <a:off x="1259733" y="5423565"/>
            <a:ext cx="424628" cy="367591"/>
          </a:xfrm>
          <a:prstGeom prst="rect">
            <a:avLst/>
          </a:prstGeom>
          <a:noFill/>
          <a:ln>
            <a:noFill/>
          </a:ln>
        </p:spPr>
      </p:pic>
      <p:pic>
        <p:nvPicPr>
          <p:cNvPr id="255" name="Google Shape;255;p35"/>
          <p:cNvPicPr preferRelativeResize="0"/>
          <p:nvPr/>
        </p:nvPicPr>
        <p:blipFill>
          <a:blip r:embed="rId3">
            <a:alphaModFix/>
          </a:blip>
          <a:stretch>
            <a:fillRect/>
          </a:stretch>
        </p:blipFill>
        <p:spPr>
          <a:xfrm>
            <a:off x="1885848" y="4947171"/>
            <a:ext cx="424628" cy="367591"/>
          </a:xfrm>
          <a:prstGeom prst="rect">
            <a:avLst/>
          </a:prstGeom>
          <a:noFill/>
          <a:ln>
            <a:noFill/>
          </a:ln>
        </p:spPr>
      </p:pic>
      <p:pic>
        <p:nvPicPr>
          <p:cNvPr id="256" name="Google Shape;256;p35"/>
          <p:cNvPicPr preferRelativeResize="0"/>
          <p:nvPr/>
        </p:nvPicPr>
        <p:blipFill>
          <a:blip r:embed="rId3">
            <a:alphaModFix/>
          </a:blip>
          <a:stretch>
            <a:fillRect/>
          </a:stretch>
        </p:blipFill>
        <p:spPr>
          <a:xfrm>
            <a:off x="2511971" y="5423565"/>
            <a:ext cx="424628" cy="367591"/>
          </a:xfrm>
          <a:prstGeom prst="rect">
            <a:avLst/>
          </a:prstGeom>
          <a:noFill/>
          <a:ln>
            <a:noFill/>
          </a:ln>
        </p:spPr>
      </p:pic>
      <p:pic>
        <p:nvPicPr>
          <p:cNvPr id="257" name="Google Shape;257;p35"/>
          <p:cNvPicPr preferRelativeResize="0"/>
          <p:nvPr/>
        </p:nvPicPr>
        <p:blipFill>
          <a:blip r:embed="rId3">
            <a:alphaModFix/>
          </a:blip>
          <a:stretch>
            <a:fillRect/>
          </a:stretch>
        </p:blipFill>
        <p:spPr>
          <a:xfrm>
            <a:off x="2936597" y="4905937"/>
            <a:ext cx="424628" cy="367591"/>
          </a:xfrm>
          <a:prstGeom prst="rect">
            <a:avLst/>
          </a:prstGeom>
          <a:noFill/>
          <a:ln>
            <a:noFill/>
          </a:ln>
        </p:spPr>
      </p:pic>
      <p:sp>
        <p:nvSpPr>
          <p:cNvPr id="258" name="Google Shape;258;p35"/>
          <p:cNvSpPr/>
          <p:nvPr/>
        </p:nvSpPr>
        <p:spPr>
          <a:xfrm>
            <a:off x="5940485" y="4509957"/>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241" name="Google Shape;241;p35"/>
          <p:cNvSpPr/>
          <p:nvPr/>
        </p:nvSpPr>
        <p:spPr>
          <a:xfrm>
            <a:off x="5962307" y="3896967"/>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59" name="Google Shape;259;p35"/>
          <p:cNvCxnSpPr/>
          <p:nvPr/>
        </p:nvCxnSpPr>
        <p:spPr>
          <a:xfrm rot="10800000" flipH="1">
            <a:off x="6774283" y="50859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60" name="Google Shape;260;p35"/>
          <p:cNvCxnSpPr/>
          <p:nvPr/>
        </p:nvCxnSpPr>
        <p:spPr>
          <a:xfrm rot="10800000" flipH="1">
            <a:off x="7392477" y="5043554"/>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261" name="Google Shape;261;p35"/>
          <p:cNvCxnSpPr/>
          <p:nvPr/>
        </p:nvCxnSpPr>
        <p:spPr>
          <a:xfrm rot="10800000" flipH="1">
            <a:off x="6271718" y="5640121"/>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62" name="Google Shape;262;p35"/>
          <p:cNvCxnSpPr/>
          <p:nvPr/>
        </p:nvCxnSpPr>
        <p:spPr>
          <a:xfrm>
            <a:off x="6892565" y="5136698"/>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263" name="Google Shape;263;p35"/>
          <p:cNvCxnSpPr/>
          <p:nvPr/>
        </p:nvCxnSpPr>
        <p:spPr>
          <a:xfrm rot="10800000" flipH="1">
            <a:off x="6255849" y="5136937"/>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245" name="Google Shape;245;p35"/>
          <p:cNvPicPr preferRelativeResize="0"/>
          <p:nvPr/>
        </p:nvPicPr>
        <p:blipFill>
          <a:blip r:embed="rId3">
            <a:alphaModFix/>
          </a:blip>
          <a:stretch>
            <a:fillRect/>
          </a:stretch>
        </p:blipFill>
        <p:spPr>
          <a:xfrm>
            <a:off x="5995555" y="5423565"/>
            <a:ext cx="424628" cy="367591"/>
          </a:xfrm>
          <a:prstGeom prst="rect">
            <a:avLst/>
          </a:prstGeom>
          <a:noFill/>
          <a:ln>
            <a:noFill/>
          </a:ln>
        </p:spPr>
      </p:pic>
      <p:pic>
        <p:nvPicPr>
          <p:cNvPr id="264" name="Google Shape;264;p35"/>
          <p:cNvPicPr preferRelativeResize="0"/>
          <p:nvPr/>
        </p:nvPicPr>
        <p:blipFill>
          <a:blip r:embed="rId3">
            <a:alphaModFix/>
          </a:blip>
          <a:stretch>
            <a:fillRect/>
          </a:stretch>
        </p:blipFill>
        <p:spPr>
          <a:xfrm>
            <a:off x="6621669" y="4947171"/>
            <a:ext cx="424628" cy="367591"/>
          </a:xfrm>
          <a:prstGeom prst="rect">
            <a:avLst/>
          </a:prstGeom>
          <a:noFill/>
          <a:ln>
            <a:noFill/>
          </a:ln>
        </p:spPr>
      </p:pic>
      <p:pic>
        <p:nvPicPr>
          <p:cNvPr id="265" name="Google Shape;265;p35"/>
          <p:cNvPicPr preferRelativeResize="0"/>
          <p:nvPr/>
        </p:nvPicPr>
        <p:blipFill>
          <a:blip r:embed="rId3">
            <a:alphaModFix/>
          </a:blip>
          <a:stretch>
            <a:fillRect/>
          </a:stretch>
        </p:blipFill>
        <p:spPr>
          <a:xfrm>
            <a:off x="7247792" y="5423565"/>
            <a:ext cx="424628" cy="367591"/>
          </a:xfrm>
          <a:prstGeom prst="rect">
            <a:avLst/>
          </a:prstGeom>
          <a:noFill/>
          <a:ln>
            <a:noFill/>
          </a:ln>
        </p:spPr>
      </p:pic>
      <p:pic>
        <p:nvPicPr>
          <p:cNvPr id="266" name="Google Shape;266;p35"/>
          <p:cNvPicPr preferRelativeResize="0"/>
          <p:nvPr/>
        </p:nvPicPr>
        <p:blipFill>
          <a:blip r:embed="rId3">
            <a:alphaModFix/>
          </a:blip>
          <a:stretch>
            <a:fillRect/>
          </a:stretch>
        </p:blipFill>
        <p:spPr>
          <a:xfrm>
            <a:off x="7672419" y="4905937"/>
            <a:ext cx="424628" cy="367591"/>
          </a:xfrm>
          <a:prstGeom prst="rect">
            <a:avLst/>
          </a:prstGeom>
          <a:noFill/>
          <a:ln>
            <a:noFill/>
          </a:ln>
        </p:spPr>
      </p:pic>
      <p:sp>
        <p:nvSpPr>
          <p:cNvPr id="243" name="Google Shape;243;p35"/>
          <p:cNvSpPr/>
          <p:nvPr/>
        </p:nvSpPr>
        <p:spPr>
          <a:xfrm>
            <a:off x="3502085" y="1969957"/>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267" name="Google Shape;267;p35"/>
          <p:cNvSpPr/>
          <p:nvPr/>
        </p:nvSpPr>
        <p:spPr>
          <a:xfrm>
            <a:off x="3523907" y="1356967"/>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68" name="Google Shape;268;p35"/>
          <p:cNvCxnSpPr/>
          <p:nvPr/>
        </p:nvCxnSpPr>
        <p:spPr>
          <a:xfrm rot="10800000" flipH="1">
            <a:off x="4335883" y="25459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69" name="Google Shape;269;p35"/>
          <p:cNvCxnSpPr/>
          <p:nvPr/>
        </p:nvCxnSpPr>
        <p:spPr>
          <a:xfrm rot="10800000" flipH="1">
            <a:off x="4954077" y="2503554"/>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270" name="Google Shape;270;p35"/>
          <p:cNvCxnSpPr/>
          <p:nvPr/>
        </p:nvCxnSpPr>
        <p:spPr>
          <a:xfrm rot="10800000" flipH="1">
            <a:off x="3833318" y="3100121"/>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71" name="Google Shape;271;p35"/>
          <p:cNvCxnSpPr/>
          <p:nvPr/>
        </p:nvCxnSpPr>
        <p:spPr>
          <a:xfrm>
            <a:off x="4454165" y="2596698"/>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272" name="Google Shape;272;p35"/>
          <p:cNvCxnSpPr/>
          <p:nvPr/>
        </p:nvCxnSpPr>
        <p:spPr>
          <a:xfrm rot="10800000" flipH="1">
            <a:off x="3817449" y="2596937"/>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273" name="Google Shape;273;p35"/>
          <p:cNvPicPr preferRelativeResize="0"/>
          <p:nvPr/>
        </p:nvPicPr>
        <p:blipFill>
          <a:blip r:embed="rId3">
            <a:alphaModFix/>
          </a:blip>
          <a:stretch>
            <a:fillRect/>
          </a:stretch>
        </p:blipFill>
        <p:spPr>
          <a:xfrm>
            <a:off x="3557155" y="2883565"/>
            <a:ext cx="424628" cy="367591"/>
          </a:xfrm>
          <a:prstGeom prst="rect">
            <a:avLst/>
          </a:prstGeom>
          <a:noFill/>
          <a:ln>
            <a:noFill/>
          </a:ln>
        </p:spPr>
      </p:pic>
      <p:pic>
        <p:nvPicPr>
          <p:cNvPr id="274" name="Google Shape;274;p35"/>
          <p:cNvPicPr preferRelativeResize="0"/>
          <p:nvPr/>
        </p:nvPicPr>
        <p:blipFill>
          <a:blip r:embed="rId3">
            <a:alphaModFix/>
          </a:blip>
          <a:stretch>
            <a:fillRect/>
          </a:stretch>
        </p:blipFill>
        <p:spPr>
          <a:xfrm>
            <a:off x="4183269" y="2407171"/>
            <a:ext cx="424628" cy="367591"/>
          </a:xfrm>
          <a:prstGeom prst="rect">
            <a:avLst/>
          </a:prstGeom>
          <a:noFill/>
          <a:ln>
            <a:noFill/>
          </a:ln>
        </p:spPr>
      </p:pic>
      <p:pic>
        <p:nvPicPr>
          <p:cNvPr id="275" name="Google Shape;275;p35"/>
          <p:cNvPicPr preferRelativeResize="0"/>
          <p:nvPr/>
        </p:nvPicPr>
        <p:blipFill>
          <a:blip r:embed="rId3">
            <a:alphaModFix/>
          </a:blip>
          <a:stretch>
            <a:fillRect/>
          </a:stretch>
        </p:blipFill>
        <p:spPr>
          <a:xfrm>
            <a:off x="4809392" y="2883565"/>
            <a:ext cx="424628" cy="367591"/>
          </a:xfrm>
          <a:prstGeom prst="rect">
            <a:avLst/>
          </a:prstGeom>
          <a:noFill/>
          <a:ln>
            <a:noFill/>
          </a:ln>
        </p:spPr>
      </p:pic>
      <p:pic>
        <p:nvPicPr>
          <p:cNvPr id="276" name="Google Shape;276;p35"/>
          <p:cNvPicPr preferRelativeResize="0"/>
          <p:nvPr/>
        </p:nvPicPr>
        <p:blipFill>
          <a:blip r:embed="rId3">
            <a:alphaModFix/>
          </a:blip>
          <a:stretch>
            <a:fillRect/>
          </a:stretch>
        </p:blipFill>
        <p:spPr>
          <a:xfrm>
            <a:off x="5234019" y="2365937"/>
            <a:ext cx="424628" cy="367591"/>
          </a:xfrm>
          <a:prstGeom prst="rect">
            <a:avLst/>
          </a:prstGeom>
          <a:noFill/>
          <a:ln>
            <a:noFill/>
          </a:ln>
        </p:spPr>
      </p:pic>
      <p:sp>
        <p:nvSpPr>
          <p:cNvPr id="277" name="Google Shape;277;p35"/>
          <p:cNvSpPr/>
          <p:nvPr/>
        </p:nvSpPr>
        <p:spPr>
          <a:xfrm>
            <a:off x="7870885" y="1969957"/>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278" name="Google Shape;278;p35"/>
          <p:cNvSpPr/>
          <p:nvPr/>
        </p:nvSpPr>
        <p:spPr>
          <a:xfrm>
            <a:off x="7892707" y="1356967"/>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79" name="Google Shape;279;p35"/>
          <p:cNvCxnSpPr/>
          <p:nvPr/>
        </p:nvCxnSpPr>
        <p:spPr>
          <a:xfrm rot="10800000" flipH="1">
            <a:off x="8704683" y="25459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80" name="Google Shape;280;p35"/>
          <p:cNvCxnSpPr/>
          <p:nvPr/>
        </p:nvCxnSpPr>
        <p:spPr>
          <a:xfrm rot="10800000" flipH="1">
            <a:off x="9322877" y="2503554"/>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281" name="Google Shape;281;p35"/>
          <p:cNvCxnSpPr/>
          <p:nvPr/>
        </p:nvCxnSpPr>
        <p:spPr>
          <a:xfrm rot="10800000" flipH="1">
            <a:off x="8202118" y="3100121"/>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282" name="Google Shape;282;p35"/>
          <p:cNvCxnSpPr/>
          <p:nvPr/>
        </p:nvCxnSpPr>
        <p:spPr>
          <a:xfrm>
            <a:off x="8822965" y="2596698"/>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283" name="Google Shape;283;p35"/>
          <p:cNvCxnSpPr/>
          <p:nvPr/>
        </p:nvCxnSpPr>
        <p:spPr>
          <a:xfrm rot="10800000" flipH="1">
            <a:off x="8186249" y="2596937"/>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284" name="Google Shape;284;p35"/>
          <p:cNvPicPr preferRelativeResize="0"/>
          <p:nvPr/>
        </p:nvPicPr>
        <p:blipFill>
          <a:blip r:embed="rId3">
            <a:alphaModFix/>
          </a:blip>
          <a:stretch>
            <a:fillRect/>
          </a:stretch>
        </p:blipFill>
        <p:spPr>
          <a:xfrm>
            <a:off x="7925955" y="2883565"/>
            <a:ext cx="424628" cy="367591"/>
          </a:xfrm>
          <a:prstGeom prst="rect">
            <a:avLst/>
          </a:prstGeom>
          <a:noFill/>
          <a:ln>
            <a:noFill/>
          </a:ln>
        </p:spPr>
      </p:pic>
      <p:pic>
        <p:nvPicPr>
          <p:cNvPr id="285" name="Google Shape;285;p35"/>
          <p:cNvPicPr preferRelativeResize="0"/>
          <p:nvPr/>
        </p:nvPicPr>
        <p:blipFill>
          <a:blip r:embed="rId3">
            <a:alphaModFix/>
          </a:blip>
          <a:stretch>
            <a:fillRect/>
          </a:stretch>
        </p:blipFill>
        <p:spPr>
          <a:xfrm>
            <a:off x="8552069" y="2407171"/>
            <a:ext cx="424628" cy="367591"/>
          </a:xfrm>
          <a:prstGeom prst="rect">
            <a:avLst/>
          </a:prstGeom>
          <a:noFill/>
          <a:ln>
            <a:noFill/>
          </a:ln>
        </p:spPr>
      </p:pic>
      <p:pic>
        <p:nvPicPr>
          <p:cNvPr id="286" name="Google Shape;286;p35"/>
          <p:cNvPicPr preferRelativeResize="0"/>
          <p:nvPr/>
        </p:nvPicPr>
        <p:blipFill>
          <a:blip r:embed="rId3">
            <a:alphaModFix/>
          </a:blip>
          <a:stretch>
            <a:fillRect/>
          </a:stretch>
        </p:blipFill>
        <p:spPr>
          <a:xfrm>
            <a:off x="9178192" y="2883565"/>
            <a:ext cx="424628" cy="367591"/>
          </a:xfrm>
          <a:prstGeom prst="rect">
            <a:avLst/>
          </a:prstGeom>
          <a:noFill/>
          <a:ln>
            <a:noFill/>
          </a:ln>
        </p:spPr>
      </p:pic>
      <p:pic>
        <p:nvPicPr>
          <p:cNvPr id="287" name="Google Shape;287;p35"/>
          <p:cNvPicPr preferRelativeResize="0"/>
          <p:nvPr/>
        </p:nvPicPr>
        <p:blipFill>
          <a:blip r:embed="rId3">
            <a:alphaModFix/>
          </a:blip>
          <a:stretch>
            <a:fillRect/>
          </a:stretch>
        </p:blipFill>
        <p:spPr>
          <a:xfrm>
            <a:off x="9602819" y="2365937"/>
            <a:ext cx="424628" cy="367591"/>
          </a:xfrm>
          <a:prstGeom prst="rect">
            <a:avLst/>
          </a:prstGeom>
          <a:noFill/>
          <a:ln>
            <a:noFill/>
          </a:ln>
        </p:spPr>
      </p:pic>
      <p:grpSp>
        <p:nvGrpSpPr>
          <p:cNvPr id="288" name="Google Shape;288;p35"/>
          <p:cNvGrpSpPr/>
          <p:nvPr/>
        </p:nvGrpSpPr>
        <p:grpSpPr>
          <a:xfrm>
            <a:off x="10464930" y="828535"/>
            <a:ext cx="876533" cy="2530967"/>
            <a:chOff x="7646325" y="816600"/>
            <a:chExt cx="657400" cy="1898225"/>
          </a:xfrm>
        </p:grpSpPr>
        <p:sp>
          <p:nvSpPr>
            <p:cNvPr id="289" name="Google Shape;289;p35"/>
            <p:cNvSpPr/>
            <p:nvPr/>
          </p:nvSpPr>
          <p:spPr>
            <a:xfrm>
              <a:off x="7646325" y="816600"/>
              <a:ext cx="487800" cy="509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90" name="Google Shape;290;p35"/>
            <p:cNvCxnSpPr>
              <a:stCxn id="289" idx="4"/>
            </p:cNvCxnSpPr>
            <p:nvPr/>
          </p:nvCxnSpPr>
          <p:spPr>
            <a:xfrm>
              <a:off x="7890225" y="1325700"/>
              <a:ext cx="42300" cy="858900"/>
            </a:xfrm>
            <a:prstGeom prst="straightConnector1">
              <a:avLst/>
            </a:prstGeom>
            <a:noFill/>
            <a:ln w="38100" cap="flat" cmpd="sng">
              <a:solidFill>
                <a:schemeClr val="dk2"/>
              </a:solidFill>
              <a:prstDash val="solid"/>
              <a:round/>
              <a:headEnd type="none" w="med" len="med"/>
              <a:tailEnd type="none" w="med" len="med"/>
            </a:ln>
          </p:spPr>
        </p:cxnSp>
        <p:cxnSp>
          <p:nvCxnSpPr>
            <p:cNvPr id="291" name="Google Shape;291;p35"/>
            <p:cNvCxnSpPr/>
            <p:nvPr/>
          </p:nvCxnSpPr>
          <p:spPr>
            <a:xfrm flipH="1">
              <a:off x="7647325" y="2142725"/>
              <a:ext cx="269400" cy="551400"/>
            </a:xfrm>
            <a:prstGeom prst="straightConnector1">
              <a:avLst/>
            </a:prstGeom>
            <a:noFill/>
            <a:ln w="38100" cap="flat" cmpd="sng">
              <a:solidFill>
                <a:schemeClr val="dk2"/>
              </a:solidFill>
              <a:prstDash val="solid"/>
              <a:round/>
              <a:headEnd type="none" w="med" len="med"/>
              <a:tailEnd type="none" w="med" len="med"/>
            </a:ln>
          </p:spPr>
        </p:cxnSp>
        <p:cxnSp>
          <p:nvCxnSpPr>
            <p:cNvPr id="292" name="Google Shape;292;p35"/>
            <p:cNvCxnSpPr/>
            <p:nvPr/>
          </p:nvCxnSpPr>
          <p:spPr>
            <a:xfrm>
              <a:off x="7916725" y="2142725"/>
              <a:ext cx="387000" cy="572100"/>
            </a:xfrm>
            <a:prstGeom prst="straightConnector1">
              <a:avLst/>
            </a:prstGeom>
            <a:noFill/>
            <a:ln w="38100" cap="flat" cmpd="sng">
              <a:solidFill>
                <a:schemeClr val="dk2"/>
              </a:solidFill>
              <a:prstDash val="solid"/>
              <a:round/>
              <a:headEnd type="none" w="med" len="med"/>
              <a:tailEnd type="none" w="med" len="med"/>
            </a:ln>
          </p:spPr>
        </p:cxnSp>
        <p:cxnSp>
          <p:nvCxnSpPr>
            <p:cNvPr id="293" name="Google Shape;293;p35"/>
            <p:cNvCxnSpPr/>
            <p:nvPr/>
          </p:nvCxnSpPr>
          <p:spPr>
            <a:xfrm>
              <a:off x="7916725" y="1538275"/>
              <a:ext cx="249300" cy="370800"/>
            </a:xfrm>
            <a:prstGeom prst="straightConnector1">
              <a:avLst/>
            </a:prstGeom>
            <a:noFill/>
            <a:ln w="38100" cap="flat" cmpd="sng">
              <a:solidFill>
                <a:schemeClr val="dk2"/>
              </a:solidFill>
              <a:prstDash val="solid"/>
              <a:round/>
              <a:headEnd type="none" w="med" len="med"/>
              <a:tailEnd type="none" w="med" len="med"/>
            </a:ln>
          </p:spPr>
        </p:cxnSp>
        <p:cxnSp>
          <p:nvCxnSpPr>
            <p:cNvPr id="294" name="Google Shape;294;p35"/>
            <p:cNvCxnSpPr/>
            <p:nvPr/>
          </p:nvCxnSpPr>
          <p:spPr>
            <a:xfrm flipH="1">
              <a:off x="7762850" y="1558950"/>
              <a:ext cx="138000" cy="360600"/>
            </a:xfrm>
            <a:prstGeom prst="straightConnector1">
              <a:avLst/>
            </a:prstGeom>
            <a:noFill/>
            <a:ln w="38100" cap="flat" cmpd="sng">
              <a:solidFill>
                <a:schemeClr val="dk2"/>
              </a:solidFill>
              <a:prstDash val="solid"/>
              <a:round/>
              <a:headEnd type="none" w="med" len="med"/>
              <a:tailEnd type="none" w="med" len="med"/>
            </a:ln>
          </p:spPr>
        </p:cxnSp>
      </p:grpSp>
      <p:grpSp>
        <p:nvGrpSpPr>
          <p:cNvPr id="295" name="Google Shape;295;p35"/>
          <p:cNvGrpSpPr/>
          <p:nvPr/>
        </p:nvGrpSpPr>
        <p:grpSpPr>
          <a:xfrm>
            <a:off x="448897" y="1838435"/>
            <a:ext cx="876533" cy="2530967"/>
            <a:chOff x="7646325" y="816600"/>
            <a:chExt cx="657400" cy="1898225"/>
          </a:xfrm>
        </p:grpSpPr>
        <p:sp>
          <p:nvSpPr>
            <p:cNvPr id="296" name="Google Shape;296;p35"/>
            <p:cNvSpPr/>
            <p:nvPr/>
          </p:nvSpPr>
          <p:spPr>
            <a:xfrm>
              <a:off x="7646325" y="816600"/>
              <a:ext cx="487800" cy="509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297" name="Google Shape;297;p35"/>
            <p:cNvCxnSpPr>
              <a:stCxn id="296" idx="4"/>
            </p:cNvCxnSpPr>
            <p:nvPr/>
          </p:nvCxnSpPr>
          <p:spPr>
            <a:xfrm>
              <a:off x="7890225" y="1325700"/>
              <a:ext cx="42300" cy="858900"/>
            </a:xfrm>
            <a:prstGeom prst="straightConnector1">
              <a:avLst/>
            </a:prstGeom>
            <a:noFill/>
            <a:ln w="38100" cap="flat" cmpd="sng">
              <a:solidFill>
                <a:schemeClr val="dk2"/>
              </a:solidFill>
              <a:prstDash val="solid"/>
              <a:round/>
              <a:headEnd type="none" w="med" len="med"/>
              <a:tailEnd type="none" w="med" len="med"/>
            </a:ln>
          </p:spPr>
        </p:cxnSp>
        <p:cxnSp>
          <p:nvCxnSpPr>
            <p:cNvPr id="298" name="Google Shape;298;p35"/>
            <p:cNvCxnSpPr/>
            <p:nvPr/>
          </p:nvCxnSpPr>
          <p:spPr>
            <a:xfrm flipH="1">
              <a:off x="7647325" y="2142725"/>
              <a:ext cx="269400" cy="551400"/>
            </a:xfrm>
            <a:prstGeom prst="straightConnector1">
              <a:avLst/>
            </a:prstGeom>
            <a:noFill/>
            <a:ln w="38100" cap="flat" cmpd="sng">
              <a:solidFill>
                <a:schemeClr val="dk2"/>
              </a:solidFill>
              <a:prstDash val="solid"/>
              <a:round/>
              <a:headEnd type="none" w="med" len="med"/>
              <a:tailEnd type="none" w="med" len="med"/>
            </a:ln>
          </p:spPr>
        </p:cxnSp>
        <p:cxnSp>
          <p:nvCxnSpPr>
            <p:cNvPr id="299" name="Google Shape;299;p35"/>
            <p:cNvCxnSpPr/>
            <p:nvPr/>
          </p:nvCxnSpPr>
          <p:spPr>
            <a:xfrm>
              <a:off x="7916725" y="2142725"/>
              <a:ext cx="387000" cy="572100"/>
            </a:xfrm>
            <a:prstGeom prst="straightConnector1">
              <a:avLst/>
            </a:prstGeom>
            <a:noFill/>
            <a:ln w="38100" cap="flat" cmpd="sng">
              <a:solidFill>
                <a:schemeClr val="dk2"/>
              </a:solidFill>
              <a:prstDash val="solid"/>
              <a:round/>
              <a:headEnd type="none" w="med" len="med"/>
              <a:tailEnd type="none" w="med" len="med"/>
            </a:ln>
          </p:spPr>
        </p:cxnSp>
        <p:cxnSp>
          <p:nvCxnSpPr>
            <p:cNvPr id="300" name="Google Shape;300;p35"/>
            <p:cNvCxnSpPr/>
            <p:nvPr/>
          </p:nvCxnSpPr>
          <p:spPr>
            <a:xfrm>
              <a:off x="7916725" y="1538275"/>
              <a:ext cx="249300" cy="370800"/>
            </a:xfrm>
            <a:prstGeom prst="straightConnector1">
              <a:avLst/>
            </a:prstGeom>
            <a:noFill/>
            <a:ln w="38100" cap="flat" cmpd="sng">
              <a:solidFill>
                <a:schemeClr val="dk2"/>
              </a:solidFill>
              <a:prstDash val="solid"/>
              <a:round/>
              <a:headEnd type="none" w="med" len="med"/>
              <a:tailEnd type="none" w="med" len="med"/>
            </a:ln>
          </p:spPr>
        </p:cxnSp>
        <p:cxnSp>
          <p:nvCxnSpPr>
            <p:cNvPr id="301" name="Google Shape;301;p35"/>
            <p:cNvCxnSpPr/>
            <p:nvPr/>
          </p:nvCxnSpPr>
          <p:spPr>
            <a:xfrm flipH="1">
              <a:off x="7762850" y="1558950"/>
              <a:ext cx="138000" cy="360600"/>
            </a:xfrm>
            <a:prstGeom prst="straightConnector1">
              <a:avLst/>
            </a:prstGeom>
            <a:noFill/>
            <a:ln w="38100" cap="flat" cmpd="sng">
              <a:solidFill>
                <a:schemeClr val="dk2"/>
              </a:solidFill>
              <a:prstDash val="solid"/>
              <a:round/>
              <a:headEnd type="none" w="med" len="med"/>
              <a:tailEnd type="none" w="med" len="med"/>
            </a:ln>
          </p:spPr>
        </p:cxnSp>
      </p:grpSp>
      <p:sp>
        <p:nvSpPr>
          <p:cNvPr id="302" name="Google Shape;302;p35"/>
          <p:cNvSpPr txBox="1"/>
          <p:nvPr/>
        </p:nvSpPr>
        <p:spPr>
          <a:xfrm>
            <a:off x="56567" y="1696834"/>
            <a:ext cx="1358000" cy="73862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a:t>Jenny</a:t>
            </a:r>
            <a:endParaRPr sz="3200"/>
          </a:p>
        </p:txBody>
      </p:sp>
      <p:sp>
        <p:nvSpPr>
          <p:cNvPr id="303" name="Google Shape;303;p35"/>
          <p:cNvSpPr txBox="1"/>
          <p:nvPr/>
        </p:nvSpPr>
        <p:spPr>
          <a:xfrm>
            <a:off x="10224196" y="333102"/>
            <a:ext cx="1628033" cy="73862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dirty="0"/>
              <a:t>Janice</a:t>
            </a:r>
            <a:endParaRPr sz="3200" dirty="0"/>
          </a:p>
        </p:txBody>
      </p:sp>
      <p:sp>
        <p:nvSpPr>
          <p:cNvPr id="304" name="Google Shape;304;p35"/>
          <p:cNvSpPr txBox="1"/>
          <p:nvPr/>
        </p:nvSpPr>
        <p:spPr>
          <a:xfrm>
            <a:off x="8356867" y="4256201"/>
            <a:ext cx="3563200" cy="1231066"/>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a:latin typeface="Open Sans"/>
                <a:ea typeface="Open Sans"/>
                <a:cs typeface="Open Sans"/>
                <a:sym typeface="Open Sans"/>
              </a:rPr>
              <a:t>Janice wants to talk to Jenny...</a:t>
            </a:r>
            <a:endParaRPr sz="3200">
              <a:latin typeface="Open Sans"/>
              <a:ea typeface="Open Sans"/>
              <a:cs typeface="Open Sans"/>
              <a:sym typeface="Open Sans"/>
            </a:endParaRPr>
          </a:p>
        </p:txBody>
      </p:sp>
      <p:sp>
        <p:nvSpPr>
          <p:cNvPr id="67" name="TextBox 66"/>
          <p:cNvSpPr txBox="1"/>
          <p:nvPr/>
        </p:nvSpPr>
        <p:spPr>
          <a:xfrm>
            <a:off x="228600" y="6019800"/>
            <a:ext cx="11430000" cy="523220"/>
          </a:xfrm>
          <a:prstGeom prst="rect">
            <a:avLst/>
          </a:prstGeom>
          <a:noFill/>
        </p:spPr>
        <p:txBody>
          <a:bodyPr wrap="square" rtlCol="0">
            <a:spAutoFit/>
          </a:bodyPr>
          <a:lstStyle/>
          <a:p>
            <a:r>
              <a:rPr lang="en-US" sz="1400" i="1" dirty="0" smtClean="0"/>
              <a:t>Attribution: Black Brilliance Research Project, Local Connectivity Lab, UW ICTD Lab (2022) </a:t>
            </a:r>
            <a:br>
              <a:rPr lang="en-US" sz="1400" i="1" dirty="0" smtClean="0"/>
            </a:br>
            <a:r>
              <a:rPr lang="en-US" sz="1400" i="1" dirty="0" smtClean="0"/>
              <a:t>Adult Digital Stewards Course Materials, Seattle </a:t>
            </a:r>
            <a:r>
              <a:rPr lang="en-US" sz="1400" i="1" dirty="0"/>
              <a:t>Community Network - </a:t>
            </a:r>
            <a:r>
              <a:rPr lang="en-US" sz="1400" i="1" dirty="0">
                <a:hlinkClick r:id="rId4"/>
              </a:rPr>
              <a:t>https://creativecommons.org/licenses/by-sa/4.0</a:t>
            </a:r>
            <a:r>
              <a:rPr lang="en-US" sz="1400" i="1" dirty="0" smtClean="0">
                <a:hlinkClick r:id="rId4"/>
              </a:rPr>
              <a:t>/</a:t>
            </a:r>
            <a:r>
              <a:rPr lang="en-US" sz="1400" i="1" dirty="0" smtClean="0"/>
              <a:t> </a:t>
            </a:r>
            <a:endParaRPr lang="en-US" sz="1400" i="1" dirty="0"/>
          </a:p>
        </p:txBody>
      </p:sp>
      <p:pic>
        <p:nvPicPr>
          <p:cNvPr id="68" name="Picture 67"/>
          <p:cNvPicPr>
            <a:picLocks noChangeAspect="1"/>
          </p:cNvPicPr>
          <p:nvPr/>
        </p:nvPicPr>
        <p:blipFill>
          <a:blip r:embed="rId5"/>
          <a:stretch>
            <a:fillRect/>
          </a:stretch>
        </p:blipFill>
        <p:spPr>
          <a:xfrm>
            <a:off x="10210800" y="5993546"/>
            <a:ext cx="1143000" cy="509804"/>
          </a:xfrm>
          <a:prstGeom prst="rect">
            <a:avLst/>
          </a:prstGeom>
        </p:spPr>
      </p:pic>
    </p:spTree>
    <p:extLst>
      <p:ext uri="{BB962C8B-B14F-4D97-AF65-F5344CB8AC3E}">
        <p14:creationId xmlns:p14="http://schemas.microsoft.com/office/powerpoint/2010/main" val="31403717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cxnSp>
        <p:nvCxnSpPr>
          <p:cNvPr id="309" name="Google Shape;309;p36"/>
          <p:cNvCxnSpPr>
            <a:endCxn id="310" idx="3"/>
          </p:cNvCxnSpPr>
          <p:nvPr/>
        </p:nvCxnSpPr>
        <p:spPr>
          <a:xfrm>
            <a:off x="5009836" y="3205200"/>
            <a:ext cx="1904800" cy="1102400"/>
          </a:xfrm>
          <a:prstGeom prst="straightConnector1">
            <a:avLst/>
          </a:prstGeom>
          <a:noFill/>
          <a:ln w="76200" cap="flat" cmpd="sng">
            <a:solidFill>
              <a:schemeClr val="dk2"/>
            </a:solidFill>
            <a:prstDash val="solid"/>
            <a:round/>
            <a:headEnd type="none" w="med" len="med"/>
            <a:tailEnd type="none" w="med" len="med"/>
          </a:ln>
        </p:spPr>
      </p:cxnSp>
      <p:cxnSp>
        <p:nvCxnSpPr>
          <p:cNvPr id="311" name="Google Shape;311;p36"/>
          <p:cNvCxnSpPr>
            <a:stCxn id="310" idx="5"/>
          </p:cNvCxnSpPr>
          <p:nvPr/>
        </p:nvCxnSpPr>
        <p:spPr>
          <a:xfrm rot="10800000" flipH="1">
            <a:off x="7465117" y="3237600"/>
            <a:ext cx="1222800" cy="763600"/>
          </a:xfrm>
          <a:prstGeom prst="straightConnector1">
            <a:avLst/>
          </a:prstGeom>
          <a:noFill/>
          <a:ln w="76200" cap="flat" cmpd="sng">
            <a:solidFill>
              <a:schemeClr val="dk2"/>
            </a:solidFill>
            <a:prstDash val="solid"/>
            <a:round/>
            <a:headEnd type="none" w="med" len="med"/>
            <a:tailEnd type="none" w="med" len="med"/>
          </a:ln>
        </p:spPr>
      </p:cxnSp>
      <p:cxnSp>
        <p:nvCxnSpPr>
          <p:cNvPr id="312" name="Google Shape;312;p36"/>
          <p:cNvCxnSpPr>
            <a:endCxn id="313" idx="2"/>
          </p:cNvCxnSpPr>
          <p:nvPr/>
        </p:nvCxnSpPr>
        <p:spPr>
          <a:xfrm rot="10800000" flipH="1">
            <a:off x="2568576" y="3205390"/>
            <a:ext cx="1906800" cy="1038000"/>
          </a:xfrm>
          <a:prstGeom prst="straightConnector1">
            <a:avLst/>
          </a:prstGeom>
          <a:noFill/>
          <a:ln w="76200" cap="flat" cmpd="sng">
            <a:solidFill>
              <a:schemeClr val="dk2"/>
            </a:solidFill>
            <a:prstDash val="solid"/>
            <a:round/>
            <a:headEnd type="none" w="med" len="med"/>
            <a:tailEnd type="none" w="med" len="med"/>
          </a:ln>
        </p:spPr>
      </p:cxnSp>
      <p:cxnSp>
        <p:nvCxnSpPr>
          <p:cNvPr id="314" name="Google Shape;314;p36"/>
          <p:cNvCxnSpPr>
            <a:endCxn id="315" idx="1"/>
          </p:cNvCxnSpPr>
          <p:nvPr/>
        </p:nvCxnSpPr>
        <p:spPr>
          <a:xfrm rot="10800000" flipH="1">
            <a:off x="3279645" y="5405192"/>
            <a:ext cx="2565600" cy="274800"/>
          </a:xfrm>
          <a:prstGeom prst="straightConnector1">
            <a:avLst/>
          </a:prstGeom>
          <a:noFill/>
          <a:ln w="76200" cap="flat" cmpd="sng">
            <a:solidFill>
              <a:schemeClr val="dk2"/>
            </a:solidFill>
            <a:prstDash val="solid"/>
            <a:round/>
            <a:headEnd type="none" w="med" len="med"/>
            <a:tailEnd type="none" w="med" len="med"/>
          </a:ln>
        </p:spPr>
      </p:cxnSp>
      <p:sp>
        <p:nvSpPr>
          <p:cNvPr id="316" name="Google Shape;316;p36"/>
          <p:cNvSpPr txBox="1">
            <a:spLocks noGrp="1"/>
          </p:cNvSpPr>
          <p:nvPr>
            <p:ph type="title"/>
          </p:nvPr>
        </p:nvSpPr>
        <p:spPr>
          <a:xfrm>
            <a:off x="353597" y="272518"/>
            <a:ext cx="11360800" cy="763600"/>
          </a:xfrm>
          <a:prstGeom prst="rect">
            <a:avLst/>
          </a:prstGeom>
        </p:spPr>
        <p:txBody>
          <a:bodyPr spcFirstLastPara="1" wrap="square" lIns="121900" tIns="121900" rIns="121900" bIns="121900" anchor="t" anchorCtr="0">
            <a:normAutofit fontScale="90000"/>
          </a:bodyPr>
          <a:lstStyle/>
          <a:p>
            <a:r>
              <a:rPr lang="en" b="1" dirty="0">
                <a:solidFill>
                  <a:srgbClr val="5E17EB"/>
                </a:solidFill>
                <a:latin typeface="Open Sans"/>
                <a:ea typeface="Open Sans"/>
                <a:cs typeface="Open Sans"/>
                <a:sym typeface="Open Sans"/>
              </a:rPr>
              <a:t>What is an “internetwork”?</a:t>
            </a:r>
            <a:endParaRPr b="1" dirty="0">
              <a:solidFill>
                <a:srgbClr val="5E17EB"/>
              </a:solidFill>
              <a:latin typeface="Open Sans"/>
              <a:ea typeface="Open Sans"/>
              <a:cs typeface="Open Sans"/>
              <a:sym typeface="Open Sans"/>
            </a:endParaRPr>
          </a:p>
        </p:txBody>
      </p:sp>
      <p:sp>
        <p:nvSpPr>
          <p:cNvPr id="317" name="Google Shape;317;p36"/>
          <p:cNvSpPr/>
          <p:nvPr/>
        </p:nvSpPr>
        <p:spPr>
          <a:xfrm>
            <a:off x="1054354" y="4307790"/>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318" name="Google Shape;318;p36"/>
          <p:cNvSpPr/>
          <p:nvPr/>
        </p:nvSpPr>
        <p:spPr>
          <a:xfrm>
            <a:off x="1076177" y="3694800"/>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319" name="Google Shape;319;p36"/>
          <p:cNvCxnSpPr/>
          <p:nvPr/>
        </p:nvCxnSpPr>
        <p:spPr>
          <a:xfrm rot="10800000" flipH="1">
            <a:off x="1888154" y="4883787"/>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320" name="Google Shape;320;p36"/>
          <p:cNvCxnSpPr/>
          <p:nvPr/>
        </p:nvCxnSpPr>
        <p:spPr>
          <a:xfrm rot="10800000" flipH="1">
            <a:off x="2506346" y="4841387"/>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321" name="Google Shape;321;p36"/>
          <p:cNvCxnSpPr/>
          <p:nvPr/>
        </p:nvCxnSpPr>
        <p:spPr>
          <a:xfrm rot="10800000" flipH="1">
            <a:off x="1385588" y="54379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322" name="Google Shape;322;p36"/>
          <p:cNvCxnSpPr/>
          <p:nvPr/>
        </p:nvCxnSpPr>
        <p:spPr>
          <a:xfrm>
            <a:off x="2006436" y="4934531"/>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323" name="Google Shape;323;p36"/>
          <p:cNvCxnSpPr/>
          <p:nvPr/>
        </p:nvCxnSpPr>
        <p:spPr>
          <a:xfrm rot="10800000" flipH="1">
            <a:off x="1369720" y="4934770"/>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324" name="Google Shape;324;p36"/>
          <p:cNvPicPr preferRelativeResize="0"/>
          <p:nvPr/>
        </p:nvPicPr>
        <p:blipFill>
          <a:blip r:embed="rId3">
            <a:alphaModFix/>
          </a:blip>
          <a:stretch>
            <a:fillRect/>
          </a:stretch>
        </p:blipFill>
        <p:spPr>
          <a:xfrm>
            <a:off x="1109424" y="5221398"/>
            <a:ext cx="424628" cy="367591"/>
          </a:xfrm>
          <a:prstGeom prst="rect">
            <a:avLst/>
          </a:prstGeom>
          <a:noFill/>
          <a:ln>
            <a:noFill/>
          </a:ln>
        </p:spPr>
      </p:pic>
      <p:pic>
        <p:nvPicPr>
          <p:cNvPr id="325" name="Google Shape;325;p36"/>
          <p:cNvPicPr preferRelativeResize="0"/>
          <p:nvPr/>
        </p:nvPicPr>
        <p:blipFill>
          <a:blip r:embed="rId3">
            <a:alphaModFix/>
          </a:blip>
          <a:stretch>
            <a:fillRect/>
          </a:stretch>
        </p:blipFill>
        <p:spPr>
          <a:xfrm>
            <a:off x="1735539" y="4745004"/>
            <a:ext cx="424628" cy="367591"/>
          </a:xfrm>
          <a:prstGeom prst="rect">
            <a:avLst/>
          </a:prstGeom>
          <a:noFill/>
          <a:ln>
            <a:noFill/>
          </a:ln>
        </p:spPr>
      </p:pic>
      <p:pic>
        <p:nvPicPr>
          <p:cNvPr id="326" name="Google Shape;326;p36"/>
          <p:cNvPicPr preferRelativeResize="0"/>
          <p:nvPr/>
        </p:nvPicPr>
        <p:blipFill>
          <a:blip r:embed="rId3">
            <a:alphaModFix/>
          </a:blip>
          <a:stretch>
            <a:fillRect/>
          </a:stretch>
        </p:blipFill>
        <p:spPr>
          <a:xfrm>
            <a:off x="2361662" y="5221398"/>
            <a:ext cx="424628" cy="367591"/>
          </a:xfrm>
          <a:prstGeom prst="rect">
            <a:avLst/>
          </a:prstGeom>
          <a:noFill/>
          <a:ln>
            <a:noFill/>
          </a:ln>
        </p:spPr>
      </p:pic>
      <p:pic>
        <p:nvPicPr>
          <p:cNvPr id="327" name="Google Shape;327;p36"/>
          <p:cNvPicPr preferRelativeResize="0"/>
          <p:nvPr/>
        </p:nvPicPr>
        <p:blipFill>
          <a:blip r:embed="rId3">
            <a:alphaModFix/>
          </a:blip>
          <a:stretch>
            <a:fillRect/>
          </a:stretch>
        </p:blipFill>
        <p:spPr>
          <a:xfrm>
            <a:off x="2786288" y="4703770"/>
            <a:ext cx="424628" cy="367591"/>
          </a:xfrm>
          <a:prstGeom prst="rect">
            <a:avLst/>
          </a:prstGeom>
          <a:noFill/>
          <a:ln>
            <a:noFill/>
          </a:ln>
        </p:spPr>
      </p:pic>
      <p:sp>
        <p:nvSpPr>
          <p:cNvPr id="328" name="Google Shape;328;p36"/>
          <p:cNvSpPr/>
          <p:nvPr/>
        </p:nvSpPr>
        <p:spPr>
          <a:xfrm>
            <a:off x="5790176" y="4307790"/>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310" name="Google Shape;310;p36"/>
          <p:cNvSpPr/>
          <p:nvPr/>
        </p:nvSpPr>
        <p:spPr>
          <a:xfrm>
            <a:off x="5811998" y="3694800"/>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329" name="Google Shape;329;p36"/>
          <p:cNvCxnSpPr/>
          <p:nvPr/>
        </p:nvCxnSpPr>
        <p:spPr>
          <a:xfrm rot="10800000" flipH="1">
            <a:off x="6623974" y="4883787"/>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330" name="Google Shape;330;p36"/>
          <p:cNvCxnSpPr/>
          <p:nvPr/>
        </p:nvCxnSpPr>
        <p:spPr>
          <a:xfrm rot="10800000" flipH="1">
            <a:off x="7242168" y="4841387"/>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331" name="Google Shape;331;p36"/>
          <p:cNvCxnSpPr/>
          <p:nvPr/>
        </p:nvCxnSpPr>
        <p:spPr>
          <a:xfrm rot="10800000" flipH="1">
            <a:off x="6121409" y="54379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332" name="Google Shape;332;p36"/>
          <p:cNvCxnSpPr/>
          <p:nvPr/>
        </p:nvCxnSpPr>
        <p:spPr>
          <a:xfrm>
            <a:off x="6742256" y="4934531"/>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333" name="Google Shape;333;p36"/>
          <p:cNvCxnSpPr/>
          <p:nvPr/>
        </p:nvCxnSpPr>
        <p:spPr>
          <a:xfrm rot="10800000" flipH="1">
            <a:off x="6105540" y="4934770"/>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315" name="Google Shape;315;p36"/>
          <p:cNvPicPr preferRelativeResize="0"/>
          <p:nvPr/>
        </p:nvPicPr>
        <p:blipFill>
          <a:blip r:embed="rId3">
            <a:alphaModFix/>
          </a:blip>
          <a:stretch>
            <a:fillRect/>
          </a:stretch>
        </p:blipFill>
        <p:spPr>
          <a:xfrm>
            <a:off x="5845246" y="5221398"/>
            <a:ext cx="424628" cy="367591"/>
          </a:xfrm>
          <a:prstGeom prst="rect">
            <a:avLst/>
          </a:prstGeom>
          <a:noFill/>
          <a:ln>
            <a:noFill/>
          </a:ln>
        </p:spPr>
      </p:pic>
      <p:pic>
        <p:nvPicPr>
          <p:cNvPr id="334" name="Google Shape;334;p36"/>
          <p:cNvPicPr preferRelativeResize="0"/>
          <p:nvPr/>
        </p:nvPicPr>
        <p:blipFill>
          <a:blip r:embed="rId3">
            <a:alphaModFix/>
          </a:blip>
          <a:stretch>
            <a:fillRect/>
          </a:stretch>
        </p:blipFill>
        <p:spPr>
          <a:xfrm>
            <a:off x="6471360" y="4745004"/>
            <a:ext cx="424628" cy="367591"/>
          </a:xfrm>
          <a:prstGeom prst="rect">
            <a:avLst/>
          </a:prstGeom>
          <a:noFill/>
          <a:ln>
            <a:noFill/>
          </a:ln>
        </p:spPr>
      </p:pic>
      <p:pic>
        <p:nvPicPr>
          <p:cNvPr id="335" name="Google Shape;335;p36"/>
          <p:cNvPicPr preferRelativeResize="0"/>
          <p:nvPr/>
        </p:nvPicPr>
        <p:blipFill>
          <a:blip r:embed="rId3">
            <a:alphaModFix/>
          </a:blip>
          <a:stretch>
            <a:fillRect/>
          </a:stretch>
        </p:blipFill>
        <p:spPr>
          <a:xfrm>
            <a:off x="7097483" y="5221398"/>
            <a:ext cx="424628" cy="367591"/>
          </a:xfrm>
          <a:prstGeom prst="rect">
            <a:avLst/>
          </a:prstGeom>
          <a:noFill/>
          <a:ln>
            <a:noFill/>
          </a:ln>
        </p:spPr>
      </p:pic>
      <p:pic>
        <p:nvPicPr>
          <p:cNvPr id="336" name="Google Shape;336;p36"/>
          <p:cNvPicPr preferRelativeResize="0"/>
          <p:nvPr/>
        </p:nvPicPr>
        <p:blipFill>
          <a:blip r:embed="rId3">
            <a:alphaModFix/>
          </a:blip>
          <a:stretch>
            <a:fillRect/>
          </a:stretch>
        </p:blipFill>
        <p:spPr>
          <a:xfrm>
            <a:off x="7522110" y="4703770"/>
            <a:ext cx="424628" cy="367591"/>
          </a:xfrm>
          <a:prstGeom prst="rect">
            <a:avLst/>
          </a:prstGeom>
          <a:noFill/>
          <a:ln>
            <a:noFill/>
          </a:ln>
        </p:spPr>
      </p:pic>
      <p:sp>
        <p:nvSpPr>
          <p:cNvPr id="313" name="Google Shape;313;p36"/>
          <p:cNvSpPr/>
          <p:nvPr/>
        </p:nvSpPr>
        <p:spPr>
          <a:xfrm>
            <a:off x="3351776" y="1767790"/>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337" name="Google Shape;337;p36"/>
          <p:cNvSpPr/>
          <p:nvPr/>
        </p:nvSpPr>
        <p:spPr>
          <a:xfrm>
            <a:off x="3373598" y="1154800"/>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338" name="Google Shape;338;p36"/>
          <p:cNvCxnSpPr/>
          <p:nvPr/>
        </p:nvCxnSpPr>
        <p:spPr>
          <a:xfrm rot="10800000" flipH="1">
            <a:off x="4185574" y="2343787"/>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339" name="Google Shape;339;p36"/>
          <p:cNvCxnSpPr/>
          <p:nvPr/>
        </p:nvCxnSpPr>
        <p:spPr>
          <a:xfrm rot="10800000" flipH="1">
            <a:off x="4803768" y="2301387"/>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340" name="Google Shape;340;p36"/>
          <p:cNvCxnSpPr/>
          <p:nvPr/>
        </p:nvCxnSpPr>
        <p:spPr>
          <a:xfrm rot="10800000" flipH="1">
            <a:off x="3683009" y="28979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341" name="Google Shape;341;p36"/>
          <p:cNvCxnSpPr/>
          <p:nvPr/>
        </p:nvCxnSpPr>
        <p:spPr>
          <a:xfrm>
            <a:off x="4303856" y="2394531"/>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342" name="Google Shape;342;p36"/>
          <p:cNvCxnSpPr/>
          <p:nvPr/>
        </p:nvCxnSpPr>
        <p:spPr>
          <a:xfrm rot="10800000" flipH="1">
            <a:off x="3667140" y="2394770"/>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343" name="Google Shape;343;p36"/>
          <p:cNvPicPr preferRelativeResize="0"/>
          <p:nvPr/>
        </p:nvPicPr>
        <p:blipFill>
          <a:blip r:embed="rId3">
            <a:alphaModFix/>
          </a:blip>
          <a:stretch>
            <a:fillRect/>
          </a:stretch>
        </p:blipFill>
        <p:spPr>
          <a:xfrm>
            <a:off x="3406846" y="2681398"/>
            <a:ext cx="424628" cy="367591"/>
          </a:xfrm>
          <a:prstGeom prst="rect">
            <a:avLst/>
          </a:prstGeom>
          <a:noFill/>
          <a:ln>
            <a:noFill/>
          </a:ln>
        </p:spPr>
      </p:pic>
      <p:pic>
        <p:nvPicPr>
          <p:cNvPr id="344" name="Google Shape;344;p36"/>
          <p:cNvPicPr preferRelativeResize="0"/>
          <p:nvPr/>
        </p:nvPicPr>
        <p:blipFill>
          <a:blip r:embed="rId3">
            <a:alphaModFix/>
          </a:blip>
          <a:stretch>
            <a:fillRect/>
          </a:stretch>
        </p:blipFill>
        <p:spPr>
          <a:xfrm>
            <a:off x="4032960" y="2205004"/>
            <a:ext cx="424628" cy="367591"/>
          </a:xfrm>
          <a:prstGeom prst="rect">
            <a:avLst/>
          </a:prstGeom>
          <a:noFill/>
          <a:ln>
            <a:noFill/>
          </a:ln>
        </p:spPr>
      </p:pic>
      <p:pic>
        <p:nvPicPr>
          <p:cNvPr id="345" name="Google Shape;345;p36"/>
          <p:cNvPicPr preferRelativeResize="0"/>
          <p:nvPr/>
        </p:nvPicPr>
        <p:blipFill>
          <a:blip r:embed="rId3">
            <a:alphaModFix/>
          </a:blip>
          <a:stretch>
            <a:fillRect/>
          </a:stretch>
        </p:blipFill>
        <p:spPr>
          <a:xfrm>
            <a:off x="4659083" y="2681398"/>
            <a:ext cx="424628" cy="367591"/>
          </a:xfrm>
          <a:prstGeom prst="rect">
            <a:avLst/>
          </a:prstGeom>
          <a:noFill/>
          <a:ln>
            <a:noFill/>
          </a:ln>
        </p:spPr>
      </p:pic>
      <p:pic>
        <p:nvPicPr>
          <p:cNvPr id="346" name="Google Shape;346;p36"/>
          <p:cNvPicPr preferRelativeResize="0"/>
          <p:nvPr/>
        </p:nvPicPr>
        <p:blipFill>
          <a:blip r:embed="rId3">
            <a:alphaModFix/>
          </a:blip>
          <a:stretch>
            <a:fillRect/>
          </a:stretch>
        </p:blipFill>
        <p:spPr>
          <a:xfrm>
            <a:off x="5083710" y="2163770"/>
            <a:ext cx="424628" cy="367591"/>
          </a:xfrm>
          <a:prstGeom prst="rect">
            <a:avLst/>
          </a:prstGeom>
          <a:noFill/>
          <a:ln>
            <a:noFill/>
          </a:ln>
        </p:spPr>
      </p:pic>
      <p:sp>
        <p:nvSpPr>
          <p:cNvPr id="347" name="Google Shape;347;p36"/>
          <p:cNvSpPr/>
          <p:nvPr/>
        </p:nvSpPr>
        <p:spPr>
          <a:xfrm>
            <a:off x="7720576" y="1767790"/>
            <a:ext cx="2247200" cy="1437600"/>
          </a:xfrm>
          <a:prstGeom prst="rect">
            <a:avLst/>
          </a:prstGeom>
          <a:no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sp>
        <p:nvSpPr>
          <p:cNvPr id="348" name="Google Shape;348;p36"/>
          <p:cNvSpPr/>
          <p:nvPr/>
        </p:nvSpPr>
        <p:spPr>
          <a:xfrm>
            <a:off x="7742398" y="1154800"/>
            <a:ext cx="2203600" cy="612800"/>
          </a:xfrm>
          <a:prstGeom prst="triangle">
            <a:avLst>
              <a:gd name="adj" fmla="val 50038"/>
            </a:avLst>
          </a:prstGeom>
          <a:solidFill>
            <a:srgbClr val="FF0000"/>
          </a:solidFill>
          <a:ln w="3810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349" name="Google Shape;349;p36"/>
          <p:cNvCxnSpPr/>
          <p:nvPr/>
        </p:nvCxnSpPr>
        <p:spPr>
          <a:xfrm rot="10800000" flipH="1">
            <a:off x="8554374" y="2343787"/>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350" name="Google Shape;350;p36"/>
          <p:cNvCxnSpPr/>
          <p:nvPr/>
        </p:nvCxnSpPr>
        <p:spPr>
          <a:xfrm rot="10800000" flipH="1">
            <a:off x="9172568" y="2301387"/>
            <a:ext cx="490400" cy="613200"/>
          </a:xfrm>
          <a:prstGeom prst="straightConnector1">
            <a:avLst/>
          </a:prstGeom>
          <a:noFill/>
          <a:ln w="76200" cap="flat" cmpd="sng">
            <a:solidFill>
              <a:schemeClr val="dk2"/>
            </a:solidFill>
            <a:prstDash val="solid"/>
            <a:round/>
            <a:headEnd type="none" w="med" len="med"/>
            <a:tailEnd type="none" w="med" len="med"/>
          </a:ln>
        </p:spPr>
      </p:cxnSp>
      <p:cxnSp>
        <p:nvCxnSpPr>
          <p:cNvPr id="351" name="Google Shape;351;p36"/>
          <p:cNvCxnSpPr/>
          <p:nvPr/>
        </p:nvCxnSpPr>
        <p:spPr>
          <a:xfrm rot="10800000" flipH="1">
            <a:off x="8051809" y="2897954"/>
            <a:ext cx="1142000" cy="7600"/>
          </a:xfrm>
          <a:prstGeom prst="straightConnector1">
            <a:avLst/>
          </a:prstGeom>
          <a:noFill/>
          <a:ln w="76200" cap="flat" cmpd="sng">
            <a:solidFill>
              <a:schemeClr val="dk2"/>
            </a:solidFill>
            <a:prstDash val="solid"/>
            <a:round/>
            <a:headEnd type="none" w="med" len="med"/>
            <a:tailEnd type="none" w="med" len="med"/>
          </a:ln>
        </p:spPr>
      </p:cxnSp>
      <p:cxnSp>
        <p:nvCxnSpPr>
          <p:cNvPr id="352" name="Google Shape;352;p36"/>
          <p:cNvCxnSpPr/>
          <p:nvPr/>
        </p:nvCxnSpPr>
        <p:spPr>
          <a:xfrm>
            <a:off x="8672656" y="2394531"/>
            <a:ext cx="528400" cy="436000"/>
          </a:xfrm>
          <a:prstGeom prst="straightConnector1">
            <a:avLst/>
          </a:prstGeom>
          <a:noFill/>
          <a:ln w="76200" cap="flat" cmpd="sng">
            <a:solidFill>
              <a:schemeClr val="dk2"/>
            </a:solidFill>
            <a:prstDash val="solid"/>
            <a:round/>
            <a:headEnd type="none" w="med" len="med"/>
            <a:tailEnd type="none" w="med" len="med"/>
          </a:ln>
        </p:spPr>
      </p:cxnSp>
      <p:cxnSp>
        <p:nvCxnSpPr>
          <p:cNvPr id="353" name="Google Shape;353;p36"/>
          <p:cNvCxnSpPr/>
          <p:nvPr/>
        </p:nvCxnSpPr>
        <p:spPr>
          <a:xfrm rot="10800000" flipH="1">
            <a:off x="8035940" y="2394770"/>
            <a:ext cx="483600" cy="341600"/>
          </a:xfrm>
          <a:prstGeom prst="straightConnector1">
            <a:avLst/>
          </a:prstGeom>
          <a:noFill/>
          <a:ln w="76200" cap="flat" cmpd="sng">
            <a:solidFill>
              <a:schemeClr val="dk2"/>
            </a:solidFill>
            <a:prstDash val="solid"/>
            <a:round/>
            <a:headEnd type="none" w="med" len="med"/>
            <a:tailEnd type="none" w="med" len="med"/>
          </a:ln>
        </p:spPr>
      </p:cxnSp>
      <p:pic>
        <p:nvPicPr>
          <p:cNvPr id="354" name="Google Shape;354;p36"/>
          <p:cNvPicPr preferRelativeResize="0"/>
          <p:nvPr/>
        </p:nvPicPr>
        <p:blipFill>
          <a:blip r:embed="rId3">
            <a:alphaModFix/>
          </a:blip>
          <a:stretch>
            <a:fillRect/>
          </a:stretch>
        </p:blipFill>
        <p:spPr>
          <a:xfrm>
            <a:off x="7775646" y="2681398"/>
            <a:ext cx="424628" cy="367591"/>
          </a:xfrm>
          <a:prstGeom prst="rect">
            <a:avLst/>
          </a:prstGeom>
          <a:noFill/>
          <a:ln>
            <a:noFill/>
          </a:ln>
        </p:spPr>
      </p:pic>
      <p:pic>
        <p:nvPicPr>
          <p:cNvPr id="355" name="Google Shape;355;p36"/>
          <p:cNvPicPr preferRelativeResize="0"/>
          <p:nvPr/>
        </p:nvPicPr>
        <p:blipFill>
          <a:blip r:embed="rId3">
            <a:alphaModFix/>
          </a:blip>
          <a:stretch>
            <a:fillRect/>
          </a:stretch>
        </p:blipFill>
        <p:spPr>
          <a:xfrm>
            <a:off x="8401760" y="2205004"/>
            <a:ext cx="424628" cy="367591"/>
          </a:xfrm>
          <a:prstGeom prst="rect">
            <a:avLst/>
          </a:prstGeom>
          <a:noFill/>
          <a:ln>
            <a:noFill/>
          </a:ln>
        </p:spPr>
      </p:pic>
      <p:pic>
        <p:nvPicPr>
          <p:cNvPr id="356" name="Google Shape;356;p36"/>
          <p:cNvPicPr preferRelativeResize="0"/>
          <p:nvPr/>
        </p:nvPicPr>
        <p:blipFill>
          <a:blip r:embed="rId3">
            <a:alphaModFix/>
          </a:blip>
          <a:stretch>
            <a:fillRect/>
          </a:stretch>
        </p:blipFill>
        <p:spPr>
          <a:xfrm>
            <a:off x="9027883" y="2681398"/>
            <a:ext cx="424628" cy="367591"/>
          </a:xfrm>
          <a:prstGeom prst="rect">
            <a:avLst/>
          </a:prstGeom>
          <a:noFill/>
          <a:ln>
            <a:noFill/>
          </a:ln>
        </p:spPr>
      </p:pic>
      <p:pic>
        <p:nvPicPr>
          <p:cNvPr id="357" name="Google Shape;357;p36"/>
          <p:cNvPicPr preferRelativeResize="0"/>
          <p:nvPr/>
        </p:nvPicPr>
        <p:blipFill>
          <a:blip r:embed="rId3">
            <a:alphaModFix/>
          </a:blip>
          <a:stretch>
            <a:fillRect/>
          </a:stretch>
        </p:blipFill>
        <p:spPr>
          <a:xfrm>
            <a:off x="9452510" y="2163770"/>
            <a:ext cx="424628" cy="367591"/>
          </a:xfrm>
          <a:prstGeom prst="rect">
            <a:avLst/>
          </a:prstGeom>
          <a:noFill/>
          <a:ln>
            <a:noFill/>
          </a:ln>
        </p:spPr>
      </p:pic>
      <p:sp>
        <p:nvSpPr>
          <p:cNvPr id="358" name="Google Shape;358;p36"/>
          <p:cNvSpPr/>
          <p:nvPr/>
        </p:nvSpPr>
        <p:spPr>
          <a:xfrm>
            <a:off x="10195100" y="1088800"/>
            <a:ext cx="650400" cy="6788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359" name="Google Shape;359;p36"/>
          <p:cNvCxnSpPr/>
          <p:nvPr/>
        </p:nvCxnSpPr>
        <p:spPr>
          <a:xfrm>
            <a:off x="10639821" y="1305167"/>
            <a:ext cx="56400" cy="1145200"/>
          </a:xfrm>
          <a:prstGeom prst="straightConnector1">
            <a:avLst/>
          </a:prstGeom>
          <a:noFill/>
          <a:ln w="38100" cap="flat" cmpd="sng">
            <a:solidFill>
              <a:schemeClr val="dk2"/>
            </a:solidFill>
            <a:prstDash val="solid"/>
            <a:round/>
            <a:headEnd type="none" w="med" len="med"/>
            <a:tailEnd type="none" w="med" len="med"/>
          </a:ln>
        </p:spPr>
      </p:cxnSp>
      <p:cxnSp>
        <p:nvCxnSpPr>
          <p:cNvPr id="360" name="Google Shape;360;p36"/>
          <p:cNvCxnSpPr/>
          <p:nvPr/>
        </p:nvCxnSpPr>
        <p:spPr>
          <a:xfrm flipH="1">
            <a:off x="10315954" y="2394534"/>
            <a:ext cx="359200" cy="735200"/>
          </a:xfrm>
          <a:prstGeom prst="straightConnector1">
            <a:avLst/>
          </a:prstGeom>
          <a:noFill/>
          <a:ln w="38100" cap="flat" cmpd="sng">
            <a:solidFill>
              <a:schemeClr val="dk2"/>
            </a:solidFill>
            <a:prstDash val="solid"/>
            <a:round/>
            <a:headEnd type="none" w="med" len="med"/>
            <a:tailEnd type="none" w="med" len="med"/>
          </a:ln>
        </p:spPr>
      </p:cxnSp>
      <p:cxnSp>
        <p:nvCxnSpPr>
          <p:cNvPr id="361" name="Google Shape;361;p36"/>
          <p:cNvCxnSpPr/>
          <p:nvPr/>
        </p:nvCxnSpPr>
        <p:spPr>
          <a:xfrm>
            <a:off x="10675154" y="2394534"/>
            <a:ext cx="516000" cy="762800"/>
          </a:xfrm>
          <a:prstGeom prst="straightConnector1">
            <a:avLst/>
          </a:prstGeom>
          <a:noFill/>
          <a:ln w="38100" cap="flat" cmpd="sng">
            <a:solidFill>
              <a:schemeClr val="dk2"/>
            </a:solidFill>
            <a:prstDash val="solid"/>
            <a:round/>
            <a:headEnd type="none" w="med" len="med"/>
            <a:tailEnd type="none" w="med" len="med"/>
          </a:ln>
        </p:spPr>
      </p:cxnSp>
      <p:cxnSp>
        <p:nvCxnSpPr>
          <p:cNvPr id="362" name="Google Shape;362;p36"/>
          <p:cNvCxnSpPr/>
          <p:nvPr/>
        </p:nvCxnSpPr>
        <p:spPr>
          <a:xfrm>
            <a:off x="10675154" y="1588600"/>
            <a:ext cx="332400" cy="494400"/>
          </a:xfrm>
          <a:prstGeom prst="straightConnector1">
            <a:avLst/>
          </a:prstGeom>
          <a:noFill/>
          <a:ln w="38100" cap="flat" cmpd="sng">
            <a:solidFill>
              <a:schemeClr val="dk2"/>
            </a:solidFill>
            <a:prstDash val="solid"/>
            <a:round/>
            <a:headEnd type="none" w="med" len="med"/>
            <a:tailEnd type="none" w="med" len="med"/>
          </a:ln>
        </p:spPr>
      </p:cxnSp>
      <p:cxnSp>
        <p:nvCxnSpPr>
          <p:cNvPr id="363" name="Google Shape;363;p36"/>
          <p:cNvCxnSpPr/>
          <p:nvPr/>
        </p:nvCxnSpPr>
        <p:spPr>
          <a:xfrm flipH="1">
            <a:off x="10469988" y="1616167"/>
            <a:ext cx="184000" cy="480800"/>
          </a:xfrm>
          <a:prstGeom prst="straightConnector1">
            <a:avLst/>
          </a:prstGeom>
          <a:noFill/>
          <a:ln w="38100" cap="flat" cmpd="sng">
            <a:solidFill>
              <a:schemeClr val="dk2"/>
            </a:solidFill>
            <a:prstDash val="solid"/>
            <a:round/>
            <a:headEnd type="none" w="med" len="med"/>
            <a:tailEnd type="none" w="med" len="med"/>
          </a:ln>
        </p:spPr>
      </p:cxnSp>
      <p:grpSp>
        <p:nvGrpSpPr>
          <p:cNvPr id="364" name="Google Shape;364;p36"/>
          <p:cNvGrpSpPr/>
          <p:nvPr/>
        </p:nvGrpSpPr>
        <p:grpSpPr>
          <a:xfrm>
            <a:off x="179067" y="1997101"/>
            <a:ext cx="876533" cy="2530967"/>
            <a:chOff x="7646325" y="816600"/>
            <a:chExt cx="657400" cy="1898225"/>
          </a:xfrm>
        </p:grpSpPr>
        <p:sp>
          <p:nvSpPr>
            <p:cNvPr id="365" name="Google Shape;365;p36"/>
            <p:cNvSpPr/>
            <p:nvPr/>
          </p:nvSpPr>
          <p:spPr>
            <a:xfrm>
              <a:off x="7646325" y="816600"/>
              <a:ext cx="487800" cy="509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sz="3200"/>
            </a:p>
          </p:txBody>
        </p:sp>
        <p:cxnSp>
          <p:nvCxnSpPr>
            <p:cNvPr id="366" name="Google Shape;366;p36"/>
            <p:cNvCxnSpPr>
              <a:stCxn id="365" idx="4"/>
            </p:cNvCxnSpPr>
            <p:nvPr/>
          </p:nvCxnSpPr>
          <p:spPr>
            <a:xfrm>
              <a:off x="7890225" y="1325700"/>
              <a:ext cx="42300" cy="858900"/>
            </a:xfrm>
            <a:prstGeom prst="straightConnector1">
              <a:avLst/>
            </a:prstGeom>
            <a:noFill/>
            <a:ln w="38100" cap="flat" cmpd="sng">
              <a:solidFill>
                <a:schemeClr val="dk2"/>
              </a:solidFill>
              <a:prstDash val="solid"/>
              <a:round/>
              <a:headEnd type="none" w="med" len="med"/>
              <a:tailEnd type="none" w="med" len="med"/>
            </a:ln>
          </p:spPr>
        </p:cxnSp>
        <p:cxnSp>
          <p:nvCxnSpPr>
            <p:cNvPr id="367" name="Google Shape;367;p36"/>
            <p:cNvCxnSpPr/>
            <p:nvPr/>
          </p:nvCxnSpPr>
          <p:spPr>
            <a:xfrm flipH="1">
              <a:off x="7647325" y="2142725"/>
              <a:ext cx="269400" cy="551400"/>
            </a:xfrm>
            <a:prstGeom prst="straightConnector1">
              <a:avLst/>
            </a:prstGeom>
            <a:noFill/>
            <a:ln w="38100" cap="flat" cmpd="sng">
              <a:solidFill>
                <a:schemeClr val="dk2"/>
              </a:solidFill>
              <a:prstDash val="solid"/>
              <a:round/>
              <a:headEnd type="none" w="med" len="med"/>
              <a:tailEnd type="none" w="med" len="med"/>
            </a:ln>
          </p:spPr>
        </p:cxnSp>
        <p:cxnSp>
          <p:nvCxnSpPr>
            <p:cNvPr id="368" name="Google Shape;368;p36"/>
            <p:cNvCxnSpPr/>
            <p:nvPr/>
          </p:nvCxnSpPr>
          <p:spPr>
            <a:xfrm>
              <a:off x="7916725" y="2142725"/>
              <a:ext cx="387000" cy="572100"/>
            </a:xfrm>
            <a:prstGeom prst="straightConnector1">
              <a:avLst/>
            </a:prstGeom>
            <a:noFill/>
            <a:ln w="38100" cap="flat" cmpd="sng">
              <a:solidFill>
                <a:schemeClr val="dk2"/>
              </a:solidFill>
              <a:prstDash val="solid"/>
              <a:round/>
              <a:headEnd type="none" w="med" len="med"/>
              <a:tailEnd type="none" w="med" len="med"/>
            </a:ln>
          </p:spPr>
        </p:cxnSp>
        <p:cxnSp>
          <p:nvCxnSpPr>
            <p:cNvPr id="369" name="Google Shape;369;p36"/>
            <p:cNvCxnSpPr/>
            <p:nvPr/>
          </p:nvCxnSpPr>
          <p:spPr>
            <a:xfrm>
              <a:off x="7916725" y="1538275"/>
              <a:ext cx="249300" cy="370800"/>
            </a:xfrm>
            <a:prstGeom prst="straightConnector1">
              <a:avLst/>
            </a:prstGeom>
            <a:noFill/>
            <a:ln w="38100" cap="flat" cmpd="sng">
              <a:solidFill>
                <a:schemeClr val="dk2"/>
              </a:solidFill>
              <a:prstDash val="solid"/>
              <a:round/>
              <a:headEnd type="none" w="med" len="med"/>
              <a:tailEnd type="none" w="med" len="med"/>
            </a:ln>
          </p:spPr>
        </p:cxnSp>
        <p:cxnSp>
          <p:nvCxnSpPr>
            <p:cNvPr id="370" name="Google Shape;370;p36"/>
            <p:cNvCxnSpPr/>
            <p:nvPr/>
          </p:nvCxnSpPr>
          <p:spPr>
            <a:xfrm flipH="1">
              <a:off x="7762850" y="1558950"/>
              <a:ext cx="138000" cy="360600"/>
            </a:xfrm>
            <a:prstGeom prst="straightConnector1">
              <a:avLst/>
            </a:prstGeom>
            <a:noFill/>
            <a:ln w="38100" cap="flat" cmpd="sng">
              <a:solidFill>
                <a:schemeClr val="dk2"/>
              </a:solidFill>
              <a:prstDash val="solid"/>
              <a:round/>
              <a:headEnd type="none" w="med" len="med"/>
              <a:tailEnd type="none" w="med" len="med"/>
            </a:ln>
          </p:spPr>
        </p:cxnSp>
      </p:grpSp>
      <p:sp>
        <p:nvSpPr>
          <p:cNvPr id="371" name="Google Shape;371;p36"/>
          <p:cNvSpPr txBox="1"/>
          <p:nvPr/>
        </p:nvSpPr>
        <p:spPr>
          <a:xfrm>
            <a:off x="0" y="1545001"/>
            <a:ext cx="1358000" cy="73862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a:t>Jenny</a:t>
            </a:r>
            <a:endParaRPr sz="3200"/>
          </a:p>
        </p:txBody>
      </p:sp>
      <p:sp>
        <p:nvSpPr>
          <p:cNvPr id="372" name="Google Shape;372;p36"/>
          <p:cNvSpPr txBox="1"/>
          <p:nvPr/>
        </p:nvSpPr>
        <p:spPr>
          <a:xfrm>
            <a:off x="10073887" y="130935"/>
            <a:ext cx="1551833" cy="738623"/>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sz="3200"/>
              <a:t>Janice</a:t>
            </a:r>
            <a:endParaRPr sz="3200"/>
          </a:p>
        </p:txBody>
      </p:sp>
      <p:sp>
        <p:nvSpPr>
          <p:cNvPr id="373" name="Google Shape;373;p36"/>
          <p:cNvSpPr txBox="1"/>
          <p:nvPr/>
        </p:nvSpPr>
        <p:spPr>
          <a:xfrm>
            <a:off x="8349720" y="3675803"/>
            <a:ext cx="3563200" cy="1723508"/>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dirty="0">
                <a:latin typeface="Open Sans"/>
                <a:ea typeface="Open Sans"/>
                <a:cs typeface="Open Sans"/>
                <a:sym typeface="Open Sans"/>
              </a:rPr>
              <a:t>Janice can just connect her house to the internetwork so she can talk to Jenny!</a:t>
            </a:r>
            <a:endParaRPr dirty="0">
              <a:latin typeface="Open Sans"/>
              <a:ea typeface="Open Sans"/>
              <a:cs typeface="Open Sans"/>
              <a:sym typeface="Open Sans"/>
            </a:endParaRPr>
          </a:p>
        </p:txBody>
      </p:sp>
      <p:sp>
        <p:nvSpPr>
          <p:cNvPr id="67" name="TextBox 66"/>
          <p:cNvSpPr txBox="1"/>
          <p:nvPr/>
        </p:nvSpPr>
        <p:spPr>
          <a:xfrm>
            <a:off x="228600" y="6019800"/>
            <a:ext cx="11430000" cy="523220"/>
          </a:xfrm>
          <a:prstGeom prst="rect">
            <a:avLst/>
          </a:prstGeom>
          <a:noFill/>
        </p:spPr>
        <p:txBody>
          <a:bodyPr wrap="square" rtlCol="0">
            <a:spAutoFit/>
          </a:bodyPr>
          <a:lstStyle/>
          <a:p>
            <a:r>
              <a:rPr lang="en-US" sz="1400" i="1" dirty="0" smtClean="0"/>
              <a:t>Attribution: Black Brilliance Research Project, Local Connectivity Lab, UW ICTD Lab (2022) </a:t>
            </a:r>
            <a:br>
              <a:rPr lang="en-US" sz="1400" i="1" dirty="0" smtClean="0"/>
            </a:br>
            <a:r>
              <a:rPr lang="en-US" sz="1400" i="1" dirty="0" smtClean="0"/>
              <a:t>Adult Digital Stewards Course Materials, Seattle </a:t>
            </a:r>
            <a:r>
              <a:rPr lang="en-US" sz="1400" i="1" dirty="0"/>
              <a:t>Community Network - </a:t>
            </a:r>
            <a:r>
              <a:rPr lang="en-US" sz="1400" i="1" dirty="0">
                <a:hlinkClick r:id="rId4"/>
              </a:rPr>
              <a:t>https://creativecommons.org/licenses/by-sa/4.0</a:t>
            </a:r>
            <a:r>
              <a:rPr lang="en-US" sz="1400" i="1" dirty="0" smtClean="0">
                <a:hlinkClick r:id="rId4"/>
              </a:rPr>
              <a:t>/</a:t>
            </a:r>
            <a:r>
              <a:rPr lang="en-US" sz="1400" i="1" dirty="0" smtClean="0"/>
              <a:t> </a:t>
            </a:r>
            <a:endParaRPr lang="en-US" sz="1400" i="1" dirty="0"/>
          </a:p>
        </p:txBody>
      </p:sp>
      <p:pic>
        <p:nvPicPr>
          <p:cNvPr id="68" name="Picture 67"/>
          <p:cNvPicPr>
            <a:picLocks noChangeAspect="1"/>
          </p:cNvPicPr>
          <p:nvPr/>
        </p:nvPicPr>
        <p:blipFill>
          <a:blip r:embed="rId5"/>
          <a:stretch>
            <a:fillRect/>
          </a:stretch>
        </p:blipFill>
        <p:spPr>
          <a:xfrm>
            <a:off x="10210800" y="5993546"/>
            <a:ext cx="1143000" cy="509804"/>
          </a:xfrm>
          <a:prstGeom prst="rect">
            <a:avLst/>
          </a:prstGeom>
        </p:spPr>
      </p:pic>
    </p:spTree>
    <p:extLst>
      <p:ext uri="{BB962C8B-B14F-4D97-AF65-F5344CB8AC3E}">
        <p14:creationId xmlns:p14="http://schemas.microsoft.com/office/powerpoint/2010/main" val="26589267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Wired Technology – Quick History</a:t>
            </a:r>
            <a:endParaRPr lang="en-US" dirty="0"/>
          </a:p>
        </p:txBody>
      </p:sp>
      <p:pic>
        <p:nvPicPr>
          <p:cNvPr id="7" name="Content Placeholder 6"/>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53201" y="1905000"/>
            <a:ext cx="3749675" cy="2498806"/>
          </a:xfrm>
        </p:spPr>
      </p:pic>
      <p:sp>
        <p:nvSpPr>
          <p:cNvPr id="5" name="Content Placeholder 4"/>
          <p:cNvSpPr>
            <a:spLocks noGrp="1"/>
          </p:cNvSpPr>
          <p:nvPr>
            <p:ph sz="quarter" idx="2"/>
          </p:nvPr>
        </p:nvSpPr>
        <p:spPr>
          <a:xfrm>
            <a:off x="1526752" y="1417638"/>
            <a:ext cx="5331248" cy="5089524"/>
          </a:xfrm>
        </p:spPr>
        <p:txBody>
          <a:bodyPr>
            <a:normAutofit lnSpcReduction="10000"/>
          </a:bodyPr>
          <a:lstStyle/>
          <a:p>
            <a:r>
              <a:rPr lang="en-US" dirty="0" smtClean="0"/>
              <a:t>DSL – 1-30 Mbps</a:t>
            </a:r>
          </a:p>
          <a:p>
            <a:pPr lvl="1"/>
            <a:r>
              <a:rPr lang="en-US" dirty="0" smtClean="0"/>
              <a:t>Unreliable</a:t>
            </a:r>
          </a:p>
          <a:p>
            <a:pPr lvl="1"/>
            <a:r>
              <a:rPr lang="en-US" dirty="0" smtClean="0"/>
              <a:t>Slow</a:t>
            </a:r>
          </a:p>
          <a:p>
            <a:pPr lvl="1"/>
            <a:r>
              <a:rPr lang="en-US" dirty="0" smtClean="0"/>
              <a:t>Mostly Rural</a:t>
            </a:r>
          </a:p>
          <a:p>
            <a:r>
              <a:rPr lang="en-US" dirty="0" smtClean="0"/>
              <a:t>Cable – 100-1200 Mbps</a:t>
            </a:r>
          </a:p>
          <a:p>
            <a:pPr lvl="1"/>
            <a:r>
              <a:rPr lang="en-US" dirty="0" smtClean="0"/>
              <a:t>Decent Download speeds</a:t>
            </a:r>
          </a:p>
          <a:p>
            <a:pPr lvl="1"/>
            <a:r>
              <a:rPr lang="en-US" dirty="0" smtClean="0"/>
              <a:t>Expensive</a:t>
            </a:r>
          </a:p>
          <a:p>
            <a:pPr lvl="1"/>
            <a:r>
              <a:rPr lang="en-US" dirty="0" smtClean="0"/>
              <a:t>Monopoly Problem</a:t>
            </a:r>
          </a:p>
          <a:p>
            <a:pPr lvl="1"/>
            <a:r>
              <a:rPr lang="en-US" dirty="0" smtClean="0"/>
              <a:t>Urban</a:t>
            </a:r>
          </a:p>
          <a:p>
            <a:r>
              <a:rPr lang="en-US" dirty="0" smtClean="0"/>
              <a:t>Fiber optics – 100-10,000 Mbps</a:t>
            </a:r>
          </a:p>
          <a:p>
            <a:pPr lvl="1"/>
            <a:r>
              <a:rPr lang="en-US" dirty="0" smtClean="0"/>
              <a:t>Building</a:t>
            </a:r>
          </a:p>
          <a:p>
            <a:pPr lvl="1"/>
            <a:r>
              <a:rPr lang="en-US" dirty="0" smtClean="0"/>
              <a:t>Topology!</a:t>
            </a:r>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1040160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Fiber optics</a:t>
            </a:r>
            <a:endParaRPr lang="en-US" dirty="0"/>
          </a:p>
        </p:txBody>
      </p:sp>
      <p:sp>
        <p:nvSpPr>
          <p:cNvPr id="3" name="Text Placeholder 2"/>
          <p:cNvSpPr>
            <a:spLocks noGrp="1"/>
          </p:cNvSpPr>
          <p:nvPr>
            <p:ph type="body" idx="1"/>
          </p:nvPr>
        </p:nvSpPr>
        <p:spPr>
          <a:xfrm>
            <a:off x="228600" y="1493134"/>
            <a:ext cx="6865000" cy="4555200"/>
          </a:xfrm>
        </p:spPr>
        <p:txBody>
          <a:bodyPr/>
          <a:lstStyle/>
          <a:p>
            <a:r>
              <a:rPr lang="en-US" dirty="0"/>
              <a:t>Virtually unlimited speed, limited only by the equipment you place on the ends of the fiber</a:t>
            </a:r>
          </a:p>
          <a:p>
            <a:r>
              <a:rPr lang="en-US" dirty="0"/>
              <a:t>Can carry signals for long distances</a:t>
            </a:r>
          </a:p>
          <a:p>
            <a:pPr lvl="1"/>
            <a:r>
              <a:rPr lang="en-US" dirty="0"/>
              <a:t>Undersea fiber cables go all the way across the oceans (1000s of miles)</a:t>
            </a:r>
          </a:p>
          <a:p>
            <a:pPr lvl="1"/>
            <a:r>
              <a:rPr lang="en-US" dirty="0"/>
              <a:t>Will need to re-generate the signal every 60 miles or so</a:t>
            </a:r>
          </a:p>
          <a:p>
            <a:r>
              <a:rPr lang="en-US" dirty="0" smtClean="0"/>
              <a:t>Low weight</a:t>
            </a:r>
          </a:p>
          <a:p>
            <a:r>
              <a:rPr lang="en-US" dirty="0" smtClean="0"/>
              <a:t>Very Reliable</a:t>
            </a:r>
          </a:p>
          <a:p>
            <a:endParaRPr lang="en-US" dirty="0"/>
          </a:p>
          <a:p>
            <a:endParaRPr lang="en-US" dirty="0" smtClean="0"/>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1150" y="3180140"/>
            <a:ext cx="5048250" cy="209017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1125669"/>
            <a:ext cx="2480891" cy="1687006"/>
          </a:xfrm>
          <a:prstGeom prst="rect">
            <a:avLst/>
          </a:prstGeom>
        </p:spPr>
      </p:pic>
      <p:sp>
        <p:nvSpPr>
          <p:cNvPr id="6" name="TextBox 5"/>
          <p:cNvSpPr txBox="1"/>
          <p:nvPr/>
        </p:nvSpPr>
        <p:spPr>
          <a:xfrm>
            <a:off x="8839200" y="2719408"/>
            <a:ext cx="3505200" cy="276999"/>
          </a:xfrm>
          <a:prstGeom prst="rect">
            <a:avLst/>
          </a:prstGeom>
          <a:noFill/>
        </p:spPr>
        <p:txBody>
          <a:bodyPr wrap="square" rtlCol="0">
            <a:spAutoFit/>
          </a:bodyPr>
          <a:lstStyle/>
          <a:p>
            <a:r>
              <a:rPr lang="en-US" sz="1200" i="1" dirty="0" smtClean="0"/>
              <a:t>thefoa.org/tech/ref/basic/fiber.html</a:t>
            </a:r>
            <a:endParaRPr lang="en-US" sz="1200" i="1" dirty="0"/>
          </a:p>
        </p:txBody>
      </p:sp>
      <p:sp>
        <p:nvSpPr>
          <p:cNvPr id="8" name="TextBox 7"/>
          <p:cNvSpPr txBox="1"/>
          <p:nvPr/>
        </p:nvSpPr>
        <p:spPr>
          <a:xfrm>
            <a:off x="6934200" y="5258906"/>
            <a:ext cx="6400800" cy="307777"/>
          </a:xfrm>
          <a:prstGeom prst="rect">
            <a:avLst/>
          </a:prstGeom>
          <a:noFill/>
        </p:spPr>
        <p:txBody>
          <a:bodyPr wrap="square" rtlCol="0">
            <a:spAutoFit/>
          </a:bodyPr>
          <a:lstStyle/>
          <a:p>
            <a:r>
              <a:rPr lang="en-US" sz="1400" i="1" dirty="0" smtClean="0"/>
              <a:t>commons.wikimedia.org/wiki/</a:t>
            </a:r>
            <a:r>
              <a:rPr lang="en-US" sz="1400" i="1" dirty="0" err="1" smtClean="0"/>
              <a:t>File:Optical_fiber_cable.jpg</a:t>
            </a:r>
            <a:endParaRPr lang="en-US" sz="1400" i="1" dirty="0"/>
          </a:p>
        </p:txBody>
      </p:sp>
    </p:spTree>
    <p:extLst>
      <p:ext uri="{BB962C8B-B14F-4D97-AF65-F5344CB8AC3E}">
        <p14:creationId xmlns:p14="http://schemas.microsoft.com/office/powerpoint/2010/main" val="3728304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09800" y="533400"/>
            <a:ext cx="7772400" cy="1143000"/>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dirty="0"/>
              <a:t>TribalBroadbandBootcamp.com</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295401"/>
            <a:ext cx="7657482" cy="5106009"/>
          </a:xfrm>
          <a:prstGeom prst="rect">
            <a:avLst/>
          </a:prstGeom>
        </p:spPr>
      </p:pic>
    </p:spTree>
    <p:extLst>
      <p:ext uri="{BB962C8B-B14F-4D97-AF65-F5344CB8AC3E}">
        <p14:creationId xmlns:p14="http://schemas.microsoft.com/office/powerpoint/2010/main" val="376136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476BC-B342-36E9-8D86-C2F393F7E764}"/>
              </a:ext>
            </a:extLst>
          </p:cNvPr>
          <p:cNvSpPr>
            <a:spLocks noGrp="1"/>
          </p:cNvSpPr>
          <p:nvPr>
            <p:ph type="title"/>
          </p:nvPr>
        </p:nvSpPr>
        <p:spPr/>
        <p:txBody>
          <a:bodyPr/>
          <a:lstStyle/>
          <a:p>
            <a:r>
              <a:rPr lang="en-US" dirty="0"/>
              <a:t>Fiber Optic Cables</a:t>
            </a:r>
          </a:p>
        </p:txBody>
      </p:sp>
      <p:pic>
        <p:nvPicPr>
          <p:cNvPr id="12290" name="Picture 2" descr="Fiber Optic Cables | Corning">
            <a:extLst>
              <a:ext uri="{FF2B5EF4-FFF2-40B4-BE49-F238E27FC236}">
                <a16:creationId xmlns:a16="http://schemas.microsoft.com/office/drawing/2014/main" id="{99378376-9189-9B96-9DEC-03AF29CCB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0072" y="3913870"/>
            <a:ext cx="5631928" cy="292645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iber Optic Cables | Fiber Cable for Indoor or Outdoor Applications |  Corning">
            <a:extLst>
              <a:ext uri="{FF2B5EF4-FFF2-40B4-BE49-F238E27FC236}">
                <a16:creationId xmlns:a16="http://schemas.microsoft.com/office/drawing/2014/main" id="{BD2B8667-596D-6E06-BFE1-0F63A70D9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1965" y="1509431"/>
            <a:ext cx="4950303" cy="2572267"/>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Fiber Optic Cables | Corning">
            <a:extLst>
              <a:ext uri="{FF2B5EF4-FFF2-40B4-BE49-F238E27FC236}">
                <a16:creationId xmlns:a16="http://schemas.microsoft.com/office/drawing/2014/main" id="{342C2D9F-6192-3B1E-F501-47D0B3F2E1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692" y="4028489"/>
            <a:ext cx="5411347" cy="281183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ibre Optic Cables | Optical Communications | Corning">
            <a:extLst>
              <a:ext uri="{FF2B5EF4-FFF2-40B4-BE49-F238E27FC236}">
                <a16:creationId xmlns:a16="http://schemas.microsoft.com/office/drawing/2014/main" id="{49C9B33C-45C3-C5C2-85BB-6E6BAA13D8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85" y="1255539"/>
            <a:ext cx="5729420" cy="297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053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 Fiber Network Overview!</a:t>
            </a:r>
            <a:endParaRPr lang="en-US" dirty="0"/>
          </a:p>
        </p:txBody>
      </p:sp>
      <p:pic>
        <p:nvPicPr>
          <p:cNvPr id="6" name="qr9zjtfHR-w"/>
          <p:cNvPicPr>
            <a:picLocks noGrp="1" noRot="1" noChangeAspect="1"/>
          </p:cNvPicPr>
          <p:nvPr>
            <p:ph sz="quarter" idx="1"/>
            <a:videoFile r:link="rId1"/>
          </p:nvPr>
        </p:nvPicPr>
        <p:blipFill>
          <a:blip r:embed="rId3"/>
          <a:stretch>
            <a:fillRect/>
          </a:stretch>
        </p:blipFill>
        <p:spPr>
          <a:xfrm>
            <a:off x="1371600" y="1447800"/>
            <a:ext cx="8382000" cy="4714875"/>
          </a:xfrm>
          <a:prstGeom prst="rect">
            <a:avLst/>
          </a:prstGeom>
        </p:spPr>
      </p:pic>
      <p:sp>
        <p:nvSpPr>
          <p:cNvPr id="3" name="TextBox 2"/>
          <p:cNvSpPr txBox="1"/>
          <p:nvPr/>
        </p:nvSpPr>
        <p:spPr>
          <a:xfrm>
            <a:off x="1066800" y="6162675"/>
            <a:ext cx="6934200" cy="457200"/>
          </a:xfrm>
          <a:prstGeom prst="rect">
            <a:avLst/>
          </a:prstGeom>
          <a:noFill/>
        </p:spPr>
        <p:txBody>
          <a:bodyPr wrap="square" rtlCol="0">
            <a:spAutoFit/>
          </a:bodyPr>
          <a:lstStyle/>
          <a:p>
            <a:r>
              <a:rPr lang="en-US" i="1" dirty="0" smtClean="0"/>
              <a:t>YouTube.com/</a:t>
            </a:r>
            <a:r>
              <a:rPr lang="en-US" i="1" dirty="0" err="1" smtClean="0"/>
              <a:t>watch?v</a:t>
            </a:r>
            <a:r>
              <a:rPr lang="en-US" i="1" dirty="0" smtClean="0"/>
              <a:t>=qr9zjtfHR-w</a:t>
            </a:r>
            <a:endParaRPr lang="en-US" i="1" dirty="0"/>
          </a:p>
        </p:txBody>
      </p:sp>
    </p:spTree>
    <p:extLst>
      <p:ext uri="{BB962C8B-B14F-4D97-AF65-F5344CB8AC3E}">
        <p14:creationId xmlns:p14="http://schemas.microsoft.com/office/powerpoint/2010/main" val="36403915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1"/>
          </p:nvPr>
        </p:nvSpPr>
        <p:spPr>
          <a:xfrm>
            <a:off x="1676400" y="5994400"/>
            <a:ext cx="6629400" cy="457200"/>
          </a:xfrm>
        </p:spPr>
        <p:txBody>
          <a:bodyPr/>
          <a:lstStyle/>
          <a:p>
            <a:pPr>
              <a:defRPr/>
            </a:pPr>
            <a:r>
              <a:rPr lang="en-US" i="1" dirty="0" smtClean="0">
                <a:hlinkClick r:id="rId2"/>
              </a:rPr>
              <a:t>www.rwdfoundation.org/dell</a:t>
            </a:r>
            <a:r>
              <a:rPr lang="en-US" i="1" dirty="0" smtClean="0"/>
              <a:t> - Courtesy of Robert W. Deutsch Foundation</a:t>
            </a:r>
            <a:endParaRPr lang="en-US" i="1" dirty="0"/>
          </a:p>
        </p:txBody>
      </p:sp>
      <p:sp>
        <p:nvSpPr>
          <p:cNvPr id="4" name="Content Placeholder 3"/>
          <p:cNvSpPr>
            <a:spLocks noGrp="1"/>
          </p:cNvSpPr>
          <p:nvPr>
            <p:ph sz="quarter" idx="1"/>
          </p:nvPr>
        </p:nvSpPr>
        <p:spPr/>
        <p:txBody>
          <a:bodyPr/>
          <a:lstStyle/>
          <a:p>
            <a:endParaRPr lang="en-US" dirty="0"/>
          </a:p>
        </p:txBody>
      </p:sp>
      <p:sp>
        <p:nvSpPr>
          <p:cNvPr id="5" name="Content Placeholder 4"/>
          <p:cNvSpPr>
            <a:spLocks noGrp="1"/>
          </p:cNvSpPr>
          <p:nvPr>
            <p:ph sz="quarter" idx="2"/>
          </p:nvPr>
        </p:nvSpPr>
        <p:spPr/>
        <p:txBody>
          <a:bodyPr/>
          <a:lstStyle/>
          <a:p>
            <a:endParaRPr lang="en-US" dirty="0"/>
          </a:p>
        </p:txBody>
      </p:sp>
      <p:pic>
        <p:nvPicPr>
          <p:cNvPr id="8" name="Picture 7"/>
          <p:cNvPicPr>
            <a:picLocks noChangeAspect="1"/>
          </p:cNvPicPr>
          <p:nvPr/>
        </p:nvPicPr>
        <p:blipFill>
          <a:blip r:embed="rId3"/>
          <a:stretch>
            <a:fillRect/>
          </a:stretch>
        </p:blipFill>
        <p:spPr>
          <a:xfrm>
            <a:off x="1371600" y="503745"/>
            <a:ext cx="10058400" cy="5460494"/>
          </a:xfrm>
          <a:prstGeom prst="rect">
            <a:avLst/>
          </a:prstGeom>
        </p:spPr>
      </p:pic>
    </p:spTree>
    <p:extLst>
      <p:ext uri="{BB962C8B-B14F-4D97-AF65-F5344CB8AC3E}">
        <p14:creationId xmlns:p14="http://schemas.microsoft.com/office/powerpoint/2010/main" val="37104896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27667" y="583671"/>
            <a:ext cx="10082393" cy="5436129"/>
          </a:xfrm>
          <a:prstGeom prst="rect">
            <a:avLst/>
          </a:prstGeom>
        </p:spPr>
      </p:pic>
      <p:sp>
        <p:nvSpPr>
          <p:cNvPr id="2" name="Title 1"/>
          <p:cNvSpPr>
            <a:spLocks noGrp="1"/>
          </p:cNvSpPr>
          <p:nvPr>
            <p:ph type="title"/>
          </p:nvPr>
        </p:nvSpPr>
        <p:spPr/>
        <p:txBody>
          <a:bodyPr/>
          <a:lstStyle/>
          <a:p>
            <a:endParaRPr lang="en-US" dirty="0"/>
          </a:p>
        </p:txBody>
      </p:sp>
      <p:sp>
        <p:nvSpPr>
          <p:cNvPr id="5" name="Content Placeholder 4"/>
          <p:cNvSpPr>
            <a:spLocks noGrp="1"/>
          </p:cNvSpPr>
          <p:nvPr>
            <p:ph sz="quarter" idx="2"/>
          </p:nvPr>
        </p:nvSpPr>
        <p:spPr/>
        <p:txBody>
          <a:bodyPr/>
          <a:lstStyle/>
          <a:p>
            <a:endParaRPr lang="en-US"/>
          </a:p>
        </p:txBody>
      </p:sp>
      <p:sp>
        <p:nvSpPr>
          <p:cNvPr id="7" name="Footer Placeholder 2"/>
          <p:cNvSpPr>
            <a:spLocks noGrp="1"/>
          </p:cNvSpPr>
          <p:nvPr>
            <p:ph type="ftr" sz="quarter" idx="11"/>
          </p:nvPr>
        </p:nvSpPr>
        <p:spPr>
          <a:xfrm>
            <a:off x="2158365" y="5994170"/>
            <a:ext cx="6629400" cy="457200"/>
          </a:xfrm>
        </p:spPr>
        <p:txBody>
          <a:bodyPr/>
          <a:lstStyle/>
          <a:p>
            <a:pPr>
              <a:defRPr/>
            </a:pPr>
            <a:r>
              <a:rPr lang="en-US" i="1" dirty="0" smtClean="0">
                <a:hlinkClick r:id="rId3"/>
              </a:rPr>
              <a:t>www.rwdfoundation.org/dell</a:t>
            </a:r>
            <a:r>
              <a:rPr lang="en-US" i="1" dirty="0" smtClean="0"/>
              <a:t> - Courtesy of Robert W. Deutsch Foundation</a:t>
            </a:r>
            <a:endParaRPr lang="en-US" i="1" dirty="0"/>
          </a:p>
        </p:txBody>
      </p:sp>
    </p:spTree>
    <p:extLst>
      <p:ext uri="{BB962C8B-B14F-4D97-AF65-F5344CB8AC3E}">
        <p14:creationId xmlns:p14="http://schemas.microsoft.com/office/powerpoint/2010/main" val="31144993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quarter" idx="1"/>
          </p:nvPr>
        </p:nvSpPr>
        <p:spPr/>
        <p:txBody>
          <a:bodyPr/>
          <a:lstStyle/>
          <a:p>
            <a:endParaRPr lang="en-US" dirty="0"/>
          </a:p>
        </p:txBody>
      </p:sp>
      <p:sp>
        <p:nvSpPr>
          <p:cNvPr id="5" name="Content Placeholder 4"/>
          <p:cNvSpPr>
            <a:spLocks noGrp="1"/>
          </p:cNvSpPr>
          <p:nvPr>
            <p:ph sz="quarter" idx="2"/>
          </p:nvPr>
        </p:nvSpPr>
        <p:spPr/>
        <p:txBody>
          <a:bodyPr/>
          <a:lstStyle/>
          <a:p>
            <a:endParaRPr lang="en-US"/>
          </a:p>
        </p:txBody>
      </p:sp>
      <p:sp>
        <p:nvSpPr>
          <p:cNvPr id="7" name="Footer Placeholder 2"/>
          <p:cNvSpPr>
            <a:spLocks noGrp="1"/>
          </p:cNvSpPr>
          <p:nvPr>
            <p:ph type="ftr" sz="quarter" idx="11"/>
          </p:nvPr>
        </p:nvSpPr>
        <p:spPr>
          <a:xfrm>
            <a:off x="1447800" y="6172200"/>
            <a:ext cx="6629400" cy="457200"/>
          </a:xfrm>
        </p:spPr>
        <p:txBody>
          <a:bodyPr/>
          <a:lstStyle/>
          <a:p>
            <a:pPr>
              <a:defRPr/>
            </a:pPr>
            <a:r>
              <a:rPr lang="en-US" i="1" dirty="0" smtClean="0">
                <a:hlinkClick r:id="rId2"/>
              </a:rPr>
              <a:t>www.rwdfoundation.org/dell</a:t>
            </a:r>
            <a:r>
              <a:rPr lang="en-US" i="1" dirty="0" smtClean="0"/>
              <a:t> - Courtesy of Robert W. Deutsch Foundation</a:t>
            </a:r>
            <a:endParaRPr lang="en-US" i="1" dirty="0"/>
          </a:p>
        </p:txBody>
      </p:sp>
      <p:pic>
        <p:nvPicPr>
          <p:cNvPr id="3" name="Picture 2"/>
          <p:cNvPicPr>
            <a:picLocks noChangeAspect="1"/>
          </p:cNvPicPr>
          <p:nvPr/>
        </p:nvPicPr>
        <p:blipFill>
          <a:blip r:embed="rId3"/>
          <a:stretch>
            <a:fillRect/>
          </a:stretch>
        </p:blipFill>
        <p:spPr>
          <a:xfrm>
            <a:off x="1216378" y="685801"/>
            <a:ext cx="10196670" cy="5491118"/>
          </a:xfrm>
          <a:prstGeom prst="rect">
            <a:avLst/>
          </a:prstGeom>
        </p:spPr>
      </p:pic>
    </p:spTree>
    <p:extLst>
      <p:ext uri="{BB962C8B-B14F-4D97-AF65-F5344CB8AC3E}">
        <p14:creationId xmlns:p14="http://schemas.microsoft.com/office/powerpoint/2010/main" val="13817872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Content Placeholder 3"/>
          <p:cNvSpPr>
            <a:spLocks noGrp="1"/>
          </p:cNvSpPr>
          <p:nvPr>
            <p:ph sz="quarter" idx="1"/>
          </p:nvPr>
        </p:nvSpPr>
        <p:spPr/>
        <p:txBody>
          <a:bodyPr/>
          <a:lstStyle/>
          <a:p>
            <a:endParaRPr lang="en-US" dirty="0"/>
          </a:p>
        </p:txBody>
      </p:sp>
      <p:sp>
        <p:nvSpPr>
          <p:cNvPr id="5" name="Content Placeholder 4"/>
          <p:cNvSpPr>
            <a:spLocks noGrp="1"/>
          </p:cNvSpPr>
          <p:nvPr>
            <p:ph sz="quarter" idx="2"/>
          </p:nvPr>
        </p:nvSpPr>
        <p:spPr/>
        <p:txBody>
          <a:bodyPr/>
          <a:lstStyle/>
          <a:p>
            <a:endParaRPr lang="en-US"/>
          </a:p>
        </p:txBody>
      </p:sp>
      <p:sp>
        <p:nvSpPr>
          <p:cNvPr id="7" name="Footer Placeholder 2"/>
          <p:cNvSpPr>
            <a:spLocks noGrp="1"/>
          </p:cNvSpPr>
          <p:nvPr>
            <p:ph type="ftr" sz="quarter" idx="11"/>
          </p:nvPr>
        </p:nvSpPr>
        <p:spPr>
          <a:xfrm>
            <a:off x="1752600" y="6077107"/>
            <a:ext cx="6629400" cy="457200"/>
          </a:xfrm>
        </p:spPr>
        <p:txBody>
          <a:bodyPr/>
          <a:lstStyle/>
          <a:p>
            <a:pPr>
              <a:defRPr/>
            </a:pPr>
            <a:r>
              <a:rPr lang="en-US" i="1" dirty="0" smtClean="0">
                <a:hlinkClick r:id="rId2"/>
              </a:rPr>
              <a:t>www.rwdfoundation.org/dell</a:t>
            </a:r>
            <a:r>
              <a:rPr lang="en-US" i="1" dirty="0" smtClean="0"/>
              <a:t> - Courtesy of Robert W. Deutsch Foundation</a:t>
            </a:r>
            <a:endParaRPr lang="en-US" i="1" dirty="0"/>
          </a:p>
        </p:txBody>
      </p:sp>
      <p:pic>
        <p:nvPicPr>
          <p:cNvPr id="3" name="Picture 2"/>
          <p:cNvPicPr>
            <a:picLocks noChangeAspect="1"/>
          </p:cNvPicPr>
          <p:nvPr/>
        </p:nvPicPr>
        <p:blipFill>
          <a:blip r:embed="rId3"/>
          <a:stretch>
            <a:fillRect/>
          </a:stretch>
        </p:blipFill>
        <p:spPr>
          <a:xfrm>
            <a:off x="1219200" y="694233"/>
            <a:ext cx="9975268" cy="5402630"/>
          </a:xfrm>
          <a:prstGeom prst="rect">
            <a:avLst/>
          </a:prstGeom>
        </p:spPr>
      </p:pic>
    </p:spTree>
    <p:extLst>
      <p:ext uri="{BB962C8B-B14F-4D97-AF65-F5344CB8AC3E}">
        <p14:creationId xmlns:p14="http://schemas.microsoft.com/office/powerpoint/2010/main" val="3479046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 Office Fiber</a:t>
            </a:r>
            <a:endParaRPr lang="en-US" dirty="0"/>
          </a:p>
        </p:txBody>
      </p:sp>
      <p:sp>
        <p:nvSpPr>
          <p:cNvPr id="5" name="Content Placeholder 4"/>
          <p:cNvSpPr>
            <a:spLocks noGrp="1"/>
          </p:cNvSpPr>
          <p:nvPr>
            <p:ph sz="quarter" idx="2"/>
          </p:nvPr>
        </p:nvSpPr>
        <p:spPr>
          <a:xfrm>
            <a:off x="7162800" y="3733800"/>
            <a:ext cx="4490720" cy="2819400"/>
          </a:xfrm>
        </p:spPr>
        <p:txBody>
          <a:bodyPr/>
          <a:lstStyle/>
          <a:p>
            <a:r>
              <a:rPr lang="en-US" dirty="0" smtClean="0"/>
              <a:t>Nestled in a south Minneapolis neighborhood…</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81000" y="1571336"/>
            <a:ext cx="6400800" cy="4908613"/>
          </a:xfrm>
        </p:spPr>
      </p:pic>
      <p:pic>
        <p:nvPicPr>
          <p:cNvPr id="10" name="Picture 9"/>
          <p:cNvPicPr>
            <a:picLocks noChangeAspect="1"/>
          </p:cNvPicPr>
          <p:nvPr/>
        </p:nvPicPr>
        <p:blipFill>
          <a:blip r:embed="rId3"/>
          <a:stretch>
            <a:fillRect/>
          </a:stretch>
        </p:blipFill>
        <p:spPr>
          <a:xfrm>
            <a:off x="6477000" y="304800"/>
            <a:ext cx="4581734" cy="2533073"/>
          </a:xfrm>
          <a:prstGeom prst="rect">
            <a:avLst/>
          </a:prstGeom>
        </p:spPr>
      </p:pic>
    </p:spTree>
    <p:extLst>
      <p:ext uri="{BB962C8B-B14F-4D97-AF65-F5344CB8AC3E}">
        <p14:creationId xmlns:p14="http://schemas.microsoft.com/office/powerpoint/2010/main" val="40654384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E35C-9688-FB4A-3BED-563910F6BB66}"/>
              </a:ext>
            </a:extLst>
          </p:cNvPr>
          <p:cNvSpPr>
            <a:spLocks noGrp="1"/>
          </p:cNvSpPr>
          <p:nvPr>
            <p:ph type="title"/>
          </p:nvPr>
        </p:nvSpPr>
        <p:spPr/>
        <p:txBody>
          <a:bodyPr/>
          <a:lstStyle/>
          <a:p>
            <a:r>
              <a:rPr lang="en-US" dirty="0"/>
              <a:t>Aerial Fiber Construction</a:t>
            </a:r>
          </a:p>
        </p:txBody>
      </p:sp>
      <p:pic>
        <p:nvPicPr>
          <p:cNvPr id="4" name="Content Placeholder 3">
            <a:extLst>
              <a:ext uri="{FF2B5EF4-FFF2-40B4-BE49-F238E27FC236}">
                <a16:creationId xmlns:a16="http://schemas.microsoft.com/office/drawing/2014/main" id="{44958F40-9112-C044-EA0E-F97FC6872B51}"/>
              </a:ext>
            </a:extLst>
          </p:cNvPr>
          <p:cNvPicPr>
            <a:picLocks noGrp="1" noChangeAspect="1"/>
          </p:cNvPicPr>
          <p:nvPr>
            <p:ph idx="1"/>
          </p:nvPr>
        </p:nvPicPr>
        <p:blipFill>
          <a:blip r:embed="rId2"/>
          <a:stretch>
            <a:fillRect/>
          </a:stretch>
        </p:blipFill>
        <p:spPr>
          <a:xfrm>
            <a:off x="914400" y="1417639"/>
            <a:ext cx="6314027" cy="4267200"/>
          </a:xfrm>
          <a:prstGeom prst="rect">
            <a:avLst/>
          </a:prstGeom>
        </p:spPr>
      </p:pic>
      <p:pic>
        <p:nvPicPr>
          <p:cNvPr id="7170" name="Picture 2" descr="aerial placement of fiber optic cable">
            <a:extLst>
              <a:ext uri="{FF2B5EF4-FFF2-40B4-BE49-F238E27FC236}">
                <a16:creationId xmlns:a16="http://schemas.microsoft.com/office/drawing/2014/main" id="{91208AAE-994B-5477-0868-B9680A72E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3769" y="1417638"/>
            <a:ext cx="5531104" cy="276555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936C63D8-1CD9-4E72-7429-287E236C29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1514" y="3551239"/>
            <a:ext cx="3943359" cy="29575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400" y="6248400"/>
            <a:ext cx="5398654" cy="369332"/>
          </a:xfrm>
          <a:prstGeom prst="rect">
            <a:avLst/>
          </a:prstGeom>
          <a:noFill/>
        </p:spPr>
        <p:txBody>
          <a:bodyPr wrap="square" rtlCol="0">
            <a:spAutoFit/>
          </a:bodyPr>
          <a:lstStyle/>
          <a:p>
            <a:pPr algn="r"/>
            <a:r>
              <a:rPr lang="en-US" sz="1800" i="1" dirty="0" smtClean="0"/>
              <a:t>Courtesy, Dale Smith, NSRC, University of Oregon</a:t>
            </a:r>
            <a:endParaRPr lang="en-US" sz="1800" i="1" dirty="0"/>
          </a:p>
        </p:txBody>
      </p:sp>
    </p:spTree>
    <p:extLst>
      <p:ext uri="{BB962C8B-B14F-4D97-AF65-F5344CB8AC3E}">
        <p14:creationId xmlns:p14="http://schemas.microsoft.com/office/powerpoint/2010/main" val="42523499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E35C-9688-FB4A-3BED-563910F6BB66}"/>
              </a:ext>
            </a:extLst>
          </p:cNvPr>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5" name="Picture 4"/>
          <p:cNvPicPr>
            <a:picLocks noChangeAspect="1"/>
          </p:cNvPicPr>
          <p:nvPr/>
        </p:nvPicPr>
        <p:blipFill>
          <a:blip r:embed="rId2"/>
          <a:stretch>
            <a:fillRect/>
          </a:stretch>
        </p:blipFill>
        <p:spPr>
          <a:xfrm>
            <a:off x="3810000" y="274638"/>
            <a:ext cx="4953000" cy="6469674"/>
          </a:xfrm>
          <a:prstGeom prst="rect">
            <a:avLst/>
          </a:prstGeom>
        </p:spPr>
      </p:pic>
    </p:spTree>
    <p:extLst>
      <p:ext uri="{BB962C8B-B14F-4D97-AF65-F5344CB8AC3E}">
        <p14:creationId xmlns:p14="http://schemas.microsoft.com/office/powerpoint/2010/main" val="6035340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E35C-9688-FB4A-3BED-563910F6BB66}"/>
              </a:ext>
            </a:extLst>
          </p:cNvPr>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81000" y="279256"/>
            <a:ext cx="11420475" cy="5210175"/>
          </a:xfrm>
          <a:prstGeom prst="rect">
            <a:avLst/>
          </a:prstGeom>
        </p:spPr>
      </p:pic>
      <p:pic>
        <p:nvPicPr>
          <p:cNvPr id="6" name="Picture 5"/>
          <p:cNvPicPr>
            <a:picLocks noChangeAspect="1"/>
          </p:cNvPicPr>
          <p:nvPr/>
        </p:nvPicPr>
        <p:blipFill>
          <a:blip r:embed="rId3"/>
          <a:stretch>
            <a:fillRect/>
          </a:stretch>
        </p:blipFill>
        <p:spPr>
          <a:xfrm>
            <a:off x="566882" y="5510212"/>
            <a:ext cx="11229975" cy="1019175"/>
          </a:xfrm>
          <a:prstGeom prst="rect">
            <a:avLst/>
          </a:prstGeom>
        </p:spPr>
      </p:pic>
    </p:spTree>
    <p:extLst>
      <p:ext uri="{BB962C8B-B14F-4D97-AF65-F5344CB8AC3E}">
        <p14:creationId xmlns:p14="http://schemas.microsoft.com/office/powerpoint/2010/main" val="4151666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09800" y="533400"/>
            <a:ext cx="7772400" cy="1143000"/>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dirty="0"/>
              <a:t>TribalBroadbandBootcamp.com</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371601"/>
            <a:ext cx="8001000" cy="5210251"/>
          </a:xfrm>
          <a:prstGeom prst="rect">
            <a:avLst/>
          </a:prstGeom>
        </p:spPr>
      </p:pic>
    </p:spTree>
    <p:extLst>
      <p:ext uri="{BB962C8B-B14F-4D97-AF65-F5344CB8AC3E}">
        <p14:creationId xmlns:p14="http://schemas.microsoft.com/office/powerpoint/2010/main" val="28829258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FDAC7-61B1-8380-F4DF-2ECA64C8A1FC}"/>
              </a:ext>
            </a:extLst>
          </p:cNvPr>
          <p:cNvSpPr>
            <a:spLocks noGrp="1"/>
          </p:cNvSpPr>
          <p:nvPr>
            <p:ph type="title"/>
          </p:nvPr>
        </p:nvSpPr>
        <p:spPr/>
        <p:txBody>
          <a:bodyPr>
            <a:normAutofit fontScale="90000"/>
          </a:bodyPr>
          <a:lstStyle/>
          <a:p>
            <a:r>
              <a:rPr lang="en-US" dirty="0"/>
              <a:t>Underground Fiber Construction</a:t>
            </a:r>
            <a:br>
              <a:rPr lang="en-US" dirty="0"/>
            </a:br>
            <a:endParaRPr lang="en-US" dirty="0"/>
          </a:p>
        </p:txBody>
      </p:sp>
      <p:pic>
        <p:nvPicPr>
          <p:cNvPr id="8194" name="Picture 2" descr="The FOA Reference For Fiber Optics - Fiber To The Home - Customer Premises  Installation">
            <a:extLst>
              <a:ext uri="{FF2B5EF4-FFF2-40B4-BE49-F238E27FC236}">
                <a16:creationId xmlns:a16="http://schemas.microsoft.com/office/drawing/2014/main" id="{455F8114-02F4-77CB-FD4F-D623B7CD46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0295" y="880621"/>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lacing Fiber Optic Cable - Aerial vs. Underground">
            <a:extLst>
              <a:ext uri="{FF2B5EF4-FFF2-40B4-BE49-F238E27FC236}">
                <a16:creationId xmlns:a16="http://schemas.microsoft.com/office/drawing/2014/main" id="{6DEF888D-1605-BC9D-847B-F2E4E860E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956" y="3983184"/>
            <a:ext cx="8888325" cy="28748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E47F430-81D3-03B5-C30B-C99DCDEF501C}"/>
              </a:ext>
            </a:extLst>
          </p:cNvPr>
          <p:cNvPicPr>
            <a:picLocks noChangeAspect="1"/>
          </p:cNvPicPr>
          <p:nvPr/>
        </p:nvPicPr>
        <p:blipFill>
          <a:blip r:embed="rId4"/>
          <a:stretch>
            <a:fillRect/>
          </a:stretch>
        </p:blipFill>
        <p:spPr>
          <a:xfrm>
            <a:off x="203200" y="1560368"/>
            <a:ext cx="4995336" cy="5297633"/>
          </a:xfrm>
          <a:prstGeom prst="rect">
            <a:avLst/>
          </a:prstGeom>
        </p:spPr>
      </p:pic>
      <p:sp>
        <p:nvSpPr>
          <p:cNvPr id="3" name="TextBox 2"/>
          <p:cNvSpPr txBox="1"/>
          <p:nvPr/>
        </p:nvSpPr>
        <p:spPr>
          <a:xfrm>
            <a:off x="8382000" y="5809107"/>
            <a:ext cx="3640295" cy="923330"/>
          </a:xfrm>
          <a:prstGeom prst="rect">
            <a:avLst/>
          </a:prstGeom>
          <a:noFill/>
        </p:spPr>
        <p:txBody>
          <a:bodyPr wrap="square" rtlCol="0">
            <a:spAutoFit/>
          </a:bodyPr>
          <a:lstStyle/>
          <a:p>
            <a:pPr algn="r"/>
            <a:r>
              <a:rPr lang="en-US" sz="1800" i="1" dirty="0" smtClean="0">
                <a:solidFill>
                  <a:schemeClr val="bg1"/>
                </a:solidFill>
              </a:rPr>
              <a:t>Courtesy, </a:t>
            </a:r>
          </a:p>
          <a:p>
            <a:pPr algn="r"/>
            <a:r>
              <a:rPr lang="en-US" sz="1800" i="1" dirty="0" smtClean="0">
                <a:solidFill>
                  <a:schemeClr val="bg1"/>
                </a:solidFill>
              </a:rPr>
              <a:t>Dale Smith, NSRC, </a:t>
            </a:r>
          </a:p>
          <a:p>
            <a:pPr algn="r"/>
            <a:r>
              <a:rPr lang="en-US" sz="1800" i="1" dirty="0" smtClean="0">
                <a:solidFill>
                  <a:schemeClr val="bg1"/>
                </a:solidFill>
              </a:rPr>
              <a:t>University of Oregon</a:t>
            </a:r>
            <a:endParaRPr lang="en-US" sz="1800" i="1" dirty="0">
              <a:solidFill>
                <a:schemeClr val="bg1"/>
              </a:solidFill>
            </a:endParaRPr>
          </a:p>
        </p:txBody>
      </p:sp>
    </p:spTree>
    <p:extLst>
      <p:ext uri="{BB962C8B-B14F-4D97-AF65-F5344CB8AC3E}">
        <p14:creationId xmlns:p14="http://schemas.microsoft.com/office/powerpoint/2010/main" val="532587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 </a:t>
            </a:r>
            <a:r>
              <a:rPr lang="en-US" dirty="0" err="1" smtClean="0"/>
              <a:t>Microtrenching</a:t>
            </a:r>
            <a:r>
              <a:rPr lang="en-US" dirty="0" smtClean="0"/>
              <a:t>!</a:t>
            </a:r>
            <a:endParaRPr lang="en-US" dirty="0"/>
          </a:p>
        </p:txBody>
      </p:sp>
      <p:sp>
        <p:nvSpPr>
          <p:cNvPr id="3" name="TextBox 2"/>
          <p:cNvSpPr txBox="1"/>
          <p:nvPr/>
        </p:nvSpPr>
        <p:spPr>
          <a:xfrm>
            <a:off x="1066800" y="6162675"/>
            <a:ext cx="6934200" cy="457200"/>
          </a:xfrm>
          <a:prstGeom prst="rect">
            <a:avLst/>
          </a:prstGeom>
          <a:noFill/>
        </p:spPr>
        <p:txBody>
          <a:bodyPr wrap="square" rtlCol="0">
            <a:spAutoFit/>
          </a:bodyPr>
          <a:lstStyle/>
          <a:p>
            <a:r>
              <a:rPr lang="en-US" i="1" dirty="0" smtClean="0"/>
              <a:t>YouTube.com/</a:t>
            </a:r>
            <a:r>
              <a:rPr lang="en-US" i="1" dirty="0" err="1" smtClean="0"/>
              <a:t>watch?v</a:t>
            </a:r>
            <a:r>
              <a:rPr lang="en-US" i="1" dirty="0" smtClean="0"/>
              <a:t>=ObM_bDnf9Lc</a:t>
            </a:r>
            <a:endParaRPr lang="en-US" i="1" dirty="0"/>
          </a:p>
        </p:txBody>
      </p:sp>
      <p:pic>
        <p:nvPicPr>
          <p:cNvPr id="5" name="ObM_bDnf9Lc"/>
          <p:cNvPicPr>
            <a:picLocks noGrp="1" noRot="1" noChangeAspect="1"/>
          </p:cNvPicPr>
          <p:nvPr>
            <p:ph sz="quarter" idx="1"/>
            <a:videoFile r:link="rId1"/>
          </p:nvPr>
        </p:nvPicPr>
        <p:blipFill>
          <a:blip r:embed="rId3"/>
          <a:stretch>
            <a:fillRect/>
          </a:stretch>
        </p:blipFill>
        <p:spPr>
          <a:xfrm>
            <a:off x="609600" y="1432401"/>
            <a:ext cx="8382000" cy="4715511"/>
          </a:xfrm>
          <a:prstGeom prst="rect">
            <a:avLst/>
          </a:prstGeom>
        </p:spPr>
      </p:pic>
    </p:spTree>
    <p:extLst>
      <p:ext uri="{BB962C8B-B14F-4D97-AF65-F5344CB8AC3E}">
        <p14:creationId xmlns:p14="http://schemas.microsoft.com/office/powerpoint/2010/main" val="14333263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5148-3770-2DAD-96AF-914C185E6AF1}"/>
              </a:ext>
            </a:extLst>
          </p:cNvPr>
          <p:cNvSpPr>
            <a:spLocks noGrp="1"/>
          </p:cNvSpPr>
          <p:nvPr>
            <p:ph type="title"/>
          </p:nvPr>
        </p:nvSpPr>
        <p:spPr/>
        <p:txBody>
          <a:bodyPr/>
          <a:lstStyle/>
          <a:p>
            <a:r>
              <a:rPr lang="en-US" dirty="0"/>
              <a:t>Fiber Optic System Locates</a:t>
            </a:r>
          </a:p>
        </p:txBody>
      </p:sp>
      <p:pic>
        <p:nvPicPr>
          <p:cNvPr id="11266" name="Picture 2" descr="GeoModel, Inc. Utility Mapping and Pipeline Mapping">
            <a:extLst>
              <a:ext uri="{FF2B5EF4-FFF2-40B4-BE49-F238E27FC236}">
                <a16:creationId xmlns:a16="http://schemas.microsoft.com/office/drawing/2014/main" id="{7803C857-5767-1EA8-2C33-9B1AE40D9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417639"/>
            <a:ext cx="5112833" cy="38346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sky, outdoor, mountain&#10;&#10;Description automatically generated">
            <a:extLst>
              <a:ext uri="{FF2B5EF4-FFF2-40B4-BE49-F238E27FC236}">
                <a16:creationId xmlns:a16="http://schemas.microsoft.com/office/drawing/2014/main" id="{1402531F-F7F9-E3BB-555E-3D61361897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2147" y="3399645"/>
            <a:ext cx="5136319" cy="3424212"/>
          </a:xfrm>
          <a:prstGeom prst="rect">
            <a:avLst/>
          </a:prstGeom>
        </p:spPr>
      </p:pic>
      <p:pic>
        <p:nvPicPr>
          <p:cNvPr id="11270" name="Picture 6" descr="The FOA Reference For Fiber Optics -Outside Plant Construction -  Underground Construction">
            <a:extLst>
              <a:ext uri="{FF2B5EF4-FFF2-40B4-BE49-F238E27FC236}">
                <a16:creationId xmlns:a16="http://schemas.microsoft.com/office/drawing/2014/main" id="{5A3D054A-D1D1-C940-D1A9-C756593A4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833" y="1417640"/>
            <a:ext cx="3858627" cy="544036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Color Code – Oregon Utility Notification Center">
            <a:extLst>
              <a:ext uri="{FF2B5EF4-FFF2-40B4-BE49-F238E27FC236}">
                <a16:creationId xmlns:a16="http://schemas.microsoft.com/office/drawing/2014/main" id="{CD947059-67B2-E0A5-D89D-9F9F671778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33800"/>
            <a:ext cx="5554133" cy="3124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39200" y="5791200"/>
            <a:ext cx="3183095" cy="830997"/>
          </a:xfrm>
          <a:prstGeom prst="rect">
            <a:avLst/>
          </a:prstGeom>
          <a:noFill/>
        </p:spPr>
        <p:txBody>
          <a:bodyPr wrap="square" rtlCol="0">
            <a:spAutoFit/>
          </a:bodyPr>
          <a:lstStyle/>
          <a:p>
            <a:pPr algn="r"/>
            <a:r>
              <a:rPr lang="en-US" sz="1600" i="1" dirty="0" smtClean="0">
                <a:solidFill>
                  <a:schemeClr val="bg1"/>
                </a:solidFill>
              </a:rPr>
              <a:t>Courtesy, </a:t>
            </a:r>
          </a:p>
          <a:p>
            <a:pPr algn="r"/>
            <a:r>
              <a:rPr lang="en-US" sz="1600" i="1" dirty="0" smtClean="0">
                <a:solidFill>
                  <a:schemeClr val="bg1"/>
                </a:solidFill>
              </a:rPr>
              <a:t>Dale Smith, NSRC, </a:t>
            </a:r>
          </a:p>
          <a:p>
            <a:pPr algn="r"/>
            <a:r>
              <a:rPr lang="en-US" sz="1600" i="1" dirty="0" smtClean="0">
                <a:solidFill>
                  <a:schemeClr val="bg1"/>
                </a:solidFill>
              </a:rPr>
              <a:t>University of Oregon</a:t>
            </a:r>
            <a:endParaRPr lang="en-US" sz="1600" i="1" dirty="0">
              <a:solidFill>
                <a:schemeClr val="bg1"/>
              </a:solidFill>
            </a:endParaRPr>
          </a:p>
        </p:txBody>
      </p:sp>
    </p:spTree>
    <p:extLst>
      <p:ext uri="{BB962C8B-B14F-4D97-AF65-F5344CB8AC3E}">
        <p14:creationId xmlns:p14="http://schemas.microsoft.com/office/powerpoint/2010/main" val="34236172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5F37C-C6C3-87C6-0DF7-C40EF260C907}"/>
              </a:ext>
            </a:extLst>
          </p:cNvPr>
          <p:cNvSpPr>
            <a:spLocks noGrp="1"/>
          </p:cNvSpPr>
          <p:nvPr>
            <p:ph type="title"/>
          </p:nvPr>
        </p:nvSpPr>
        <p:spPr/>
        <p:txBody>
          <a:bodyPr/>
          <a:lstStyle/>
          <a:p>
            <a:r>
              <a:rPr lang="en-US" dirty="0"/>
              <a:t>Fiber Optic Systems Outages</a:t>
            </a:r>
          </a:p>
        </p:txBody>
      </p:sp>
      <p:pic>
        <p:nvPicPr>
          <p:cNvPr id="7" name="Picture 6" descr="A picture containing outdoor, weapon&#10;&#10;Description automatically generated">
            <a:extLst>
              <a:ext uri="{FF2B5EF4-FFF2-40B4-BE49-F238E27FC236}">
                <a16:creationId xmlns:a16="http://schemas.microsoft.com/office/drawing/2014/main" id="{ED6D633D-0101-EB1C-7284-3A446F6318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399" y="3124200"/>
            <a:ext cx="4095748" cy="5460995"/>
          </a:xfrm>
          <a:prstGeom prst="rect">
            <a:avLst/>
          </a:prstGeom>
        </p:spPr>
      </p:pic>
      <p:pic>
        <p:nvPicPr>
          <p:cNvPr id="9" name="Picture 8" descr="A picture containing rack, tripod&#10;&#10;Description automatically generated">
            <a:extLst>
              <a:ext uri="{FF2B5EF4-FFF2-40B4-BE49-F238E27FC236}">
                <a16:creationId xmlns:a16="http://schemas.microsoft.com/office/drawing/2014/main" id="{C7D054F2-1A26-FAB7-6AC5-9B22FC9D8F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533" y="3123359"/>
            <a:ext cx="4095749" cy="5460999"/>
          </a:xfrm>
          <a:prstGeom prst="rect">
            <a:avLst/>
          </a:prstGeom>
        </p:spPr>
      </p:pic>
      <p:pic>
        <p:nvPicPr>
          <p:cNvPr id="10242" name="Picture 2" descr="Repairing damaged fiber optic cable">
            <a:extLst>
              <a:ext uri="{FF2B5EF4-FFF2-40B4-BE49-F238E27FC236}">
                <a16:creationId xmlns:a16="http://schemas.microsoft.com/office/drawing/2014/main" id="{4FC4D1F6-0F34-E2C2-8CC4-AE9EF2336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1" y="1417639"/>
            <a:ext cx="5967604" cy="335677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14704215-47B1-0532-4811-86D27881E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8147" y="4552873"/>
            <a:ext cx="4133853" cy="232873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AT&amp;T crews attempt to repair damage to a severed fiber optic line on Thursday, Sept. 3, 2015. The crews were working on Henry Station Road about two miles south of the damaged cable, where they attempted to create new lines around the severed line. (GLENDA ANDERSON / Press Democrat)">
            <a:extLst>
              <a:ext uri="{FF2B5EF4-FFF2-40B4-BE49-F238E27FC236}">
                <a16:creationId xmlns:a16="http://schemas.microsoft.com/office/drawing/2014/main" id="{19CAD695-73F8-B7B6-AA74-5D5B9E017F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9651" y="1295401"/>
            <a:ext cx="5344951" cy="4008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0572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Content Placeholder 8"/>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3173895" y="-609600"/>
            <a:ext cx="11102011" cy="7623582"/>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1371600"/>
            <a:ext cx="8610600" cy="5738102"/>
          </a:xfrm>
          <a:prstGeom prst="rect">
            <a:avLst/>
          </a:prstGeom>
        </p:spPr>
      </p:pic>
    </p:spTree>
    <p:extLst>
      <p:ext uri="{BB962C8B-B14F-4D97-AF65-F5344CB8AC3E}">
        <p14:creationId xmlns:p14="http://schemas.microsoft.com/office/powerpoint/2010/main" val="13693740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Fiber </a:t>
            </a:r>
            <a:r>
              <a:rPr lang="en-US" dirty="0"/>
              <a:t>O</a:t>
            </a:r>
            <a:r>
              <a:rPr lang="en-US" dirty="0" smtClean="0"/>
              <a:t>ptics Economics</a:t>
            </a:r>
            <a:endParaRPr lang="en-US" dirty="0"/>
          </a:p>
        </p:txBody>
      </p:sp>
      <p:sp>
        <p:nvSpPr>
          <p:cNvPr id="3" name="Text Placeholder 2"/>
          <p:cNvSpPr>
            <a:spLocks noGrp="1"/>
          </p:cNvSpPr>
          <p:nvPr>
            <p:ph type="body" idx="1"/>
          </p:nvPr>
        </p:nvSpPr>
        <p:spPr>
          <a:xfrm>
            <a:off x="762000" y="1600200"/>
            <a:ext cx="8763000" cy="4555200"/>
          </a:xfrm>
        </p:spPr>
        <p:txBody>
          <a:bodyPr>
            <a:normAutofit lnSpcReduction="10000"/>
          </a:bodyPr>
          <a:lstStyle/>
          <a:p>
            <a:pPr>
              <a:buFont typeface="Wingdings" panose="05000000000000000000" pitchFamily="2" charset="2"/>
              <a:buChar char="§"/>
            </a:pPr>
            <a:r>
              <a:rPr lang="en-US" dirty="0" smtClean="0"/>
              <a:t>High Upfront </a:t>
            </a:r>
            <a:r>
              <a:rPr lang="en-US" dirty="0"/>
              <a:t>C</a:t>
            </a:r>
            <a:r>
              <a:rPr lang="en-US" dirty="0" smtClean="0"/>
              <a:t>osts</a:t>
            </a:r>
          </a:p>
          <a:p>
            <a:pPr lvl="1">
              <a:buFont typeface="Wingdings" panose="05000000000000000000" pitchFamily="2" charset="2"/>
              <a:buChar char="§"/>
            </a:pPr>
            <a:r>
              <a:rPr lang="en-US" dirty="0" smtClean="0"/>
              <a:t>Cost to build in </a:t>
            </a:r>
            <a:r>
              <a:rPr lang="en-US" dirty="0" err="1"/>
              <a:t>m</a:t>
            </a:r>
            <a:r>
              <a:rPr lang="en-US" dirty="0" err="1" smtClean="0"/>
              <a:t>idwestern</a:t>
            </a:r>
            <a:r>
              <a:rPr lang="en-US" dirty="0" smtClean="0"/>
              <a:t> city, single family homes, directional boring in $/foot</a:t>
            </a:r>
          </a:p>
          <a:p>
            <a:pPr lvl="2">
              <a:buFont typeface="Wingdings" panose="05000000000000000000" pitchFamily="2" charset="2"/>
              <a:buChar char="§"/>
            </a:pPr>
            <a:r>
              <a:rPr lang="en-US" dirty="0" smtClean="0"/>
              <a:t>Conduit $1</a:t>
            </a:r>
          </a:p>
          <a:p>
            <a:pPr lvl="2">
              <a:buFont typeface="Wingdings" panose="05000000000000000000" pitchFamily="2" charset="2"/>
              <a:buChar char="§"/>
            </a:pPr>
            <a:r>
              <a:rPr lang="en-US" b="1" dirty="0" smtClean="0"/>
              <a:t>Labor</a:t>
            </a:r>
            <a:r>
              <a:rPr lang="en-US" dirty="0" smtClean="0"/>
              <a:t> $9-12</a:t>
            </a:r>
          </a:p>
          <a:p>
            <a:pPr lvl="2">
              <a:buFont typeface="Wingdings" panose="05000000000000000000" pitchFamily="2" charset="2"/>
              <a:buChar char="§"/>
            </a:pPr>
            <a:r>
              <a:rPr lang="en-US" dirty="0" smtClean="0"/>
              <a:t>Fiber $1-$2</a:t>
            </a:r>
          </a:p>
          <a:p>
            <a:pPr lvl="2">
              <a:buFont typeface="Wingdings" panose="05000000000000000000" pitchFamily="2" charset="2"/>
              <a:buChar char="§"/>
            </a:pPr>
            <a:r>
              <a:rPr lang="en-US" dirty="0" smtClean="0"/>
              <a:t>Permitting $2</a:t>
            </a:r>
          </a:p>
          <a:p>
            <a:pPr lvl="2">
              <a:buFont typeface="Wingdings" panose="05000000000000000000" pitchFamily="2" charset="2"/>
              <a:buChar char="§"/>
            </a:pPr>
            <a:r>
              <a:rPr lang="en-US" dirty="0" smtClean="0"/>
              <a:t>Handholds, Couplers, splicing </a:t>
            </a:r>
            <a:r>
              <a:rPr lang="en-US" dirty="0" err="1" smtClean="0"/>
              <a:t>misc</a:t>
            </a:r>
            <a:r>
              <a:rPr lang="en-US" dirty="0" smtClean="0"/>
              <a:t>, locate wire $2.5</a:t>
            </a:r>
          </a:p>
          <a:p>
            <a:pPr lvl="2">
              <a:buFont typeface="Wingdings" panose="05000000000000000000" pitchFamily="2" charset="2"/>
              <a:buChar char="§"/>
            </a:pPr>
            <a:r>
              <a:rPr lang="en-US" b="1" dirty="0" smtClean="0"/>
              <a:t>Total</a:t>
            </a:r>
            <a:r>
              <a:rPr lang="en-US" dirty="0" smtClean="0"/>
              <a:t>: $16-20 (roughly – this is a lower bound)</a:t>
            </a:r>
          </a:p>
          <a:p>
            <a:pPr>
              <a:buFont typeface="Wingdings" panose="05000000000000000000" pitchFamily="2" charset="2"/>
              <a:buChar char="§"/>
            </a:pPr>
            <a:r>
              <a:rPr lang="en-US" dirty="0" smtClean="0"/>
              <a:t>Low Operating Costs</a:t>
            </a:r>
          </a:p>
          <a:p>
            <a:pPr>
              <a:buFont typeface="Wingdings" panose="05000000000000000000" pitchFamily="2" charset="2"/>
              <a:buChar char="§"/>
            </a:pPr>
            <a:r>
              <a:rPr lang="en-US" dirty="0" smtClean="0"/>
              <a:t>Additional Cost to Connect a Home: </a:t>
            </a:r>
          </a:p>
          <a:p>
            <a:pPr lvl="1">
              <a:buFont typeface="Wingdings" panose="05000000000000000000" pitchFamily="2" charset="2"/>
              <a:buChar char="§"/>
            </a:pPr>
            <a:r>
              <a:rPr lang="en-US" dirty="0" smtClean="0"/>
              <a:t>$1000 - urban single family </a:t>
            </a:r>
          </a:p>
          <a:p>
            <a:pPr lvl="1">
              <a:buFont typeface="Wingdings" panose="05000000000000000000" pitchFamily="2" charset="2"/>
              <a:buChar char="§"/>
            </a:pPr>
            <a:r>
              <a:rPr lang="en-US" dirty="0" smtClean="0"/>
              <a:t>$500 – apartment / condo</a:t>
            </a:r>
          </a:p>
          <a:p>
            <a:pPr lvl="1">
              <a:buFont typeface="Wingdings" panose="05000000000000000000" pitchFamily="2" charset="2"/>
              <a:buChar char="§"/>
            </a:pPr>
            <a:r>
              <a:rPr lang="en-US" dirty="0" smtClean="0"/>
              <a:t>$3,000 - $5,000 for many rural</a:t>
            </a:r>
          </a:p>
          <a:p>
            <a:pPr lvl="2">
              <a:buFont typeface="Wingdings" panose="05000000000000000000" pitchFamily="2" charset="2"/>
              <a:buChar char="§"/>
            </a:pPr>
            <a:endParaRPr lang="en-US" dirty="0"/>
          </a:p>
        </p:txBody>
      </p:sp>
    </p:spTree>
    <p:extLst>
      <p:ext uri="{BB962C8B-B14F-4D97-AF65-F5344CB8AC3E}">
        <p14:creationId xmlns:p14="http://schemas.microsoft.com/office/powerpoint/2010/main" val="30868579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pic>
        <p:nvPicPr>
          <p:cNvPr id="1026" name="Picture 2" descr="https://upload.wikimedia.org/wikipedia/commons/thumb/c/c7/United_States_Frequency_Allocations_Chart_2016_-_The_Radio_Spectrum.pdf/page1-2560px-United_States_Frequency_Allocations_Chart_2016_-_The_Radio_Spectrum.pd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76200"/>
            <a:ext cx="10363200" cy="66334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819400"/>
            <a:ext cx="3890221" cy="3890221"/>
          </a:xfrm>
          <a:prstGeom prst="rect">
            <a:avLst/>
          </a:prstGeom>
        </p:spPr>
      </p:pic>
    </p:spTree>
    <p:extLst>
      <p:ext uri="{BB962C8B-B14F-4D97-AF65-F5344CB8AC3E}">
        <p14:creationId xmlns:p14="http://schemas.microsoft.com/office/powerpoint/2010/main" val="13867424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Technology</a:t>
            </a:r>
            <a:endParaRPr lang="en-US" dirty="0"/>
          </a:p>
        </p:txBody>
      </p:sp>
      <p:sp>
        <p:nvSpPr>
          <p:cNvPr id="5" name="Content Placeholder 4"/>
          <p:cNvSpPr>
            <a:spLocks noGrp="1"/>
          </p:cNvSpPr>
          <p:nvPr>
            <p:ph sz="quarter" idx="2"/>
          </p:nvPr>
        </p:nvSpPr>
        <p:spPr>
          <a:xfrm>
            <a:off x="2514600" y="1752600"/>
            <a:ext cx="3749040" cy="4572000"/>
          </a:xfrm>
        </p:spPr>
        <p:txBody>
          <a:bodyPr/>
          <a:lstStyle/>
          <a:p>
            <a:r>
              <a:rPr lang="en-US" dirty="0" smtClean="0"/>
              <a:t>(Still mostly wired)</a:t>
            </a:r>
          </a:p>
          <a:p>
            <a:r>
              <a:rPr lang="en-US" dirty="0" smtClean="0"/>
              <a:t>Mobile</a:t>
            </a:r>
          </a:p>
          <a:p>
            <a:pPr lvl="1"/>
            <a:r>
              <a:rPr lang="en-US" dirty="0" smtClean="0"/>
              <a:t>4G LTE and 5G</a:t>
            </a:r>
          </a:p>
          <a:p>
            <a:r>
              <a:rPr lang="en-US" dirty="0"/>
              <a:t>Fixed</a:t>
            </a:r>
            <a:endParaRPr lang="en-US" dirty="0" smtClean="0"/>
          </a:p>
          <a:p>
            <a:r>
              <a:rPr lang="en-US" dirty="0" smtClean="0"/>
              <a:t>Wi-Fi</a:t>
            </a:r>
          </a:p>
          <a:p>
            <a:r>
              <a:rPr lang="en-US" dirty="0" smtClean="0"/>
              <a:t>Satellite</a:t>
            </a:r>
          </a:p>
          <a:p>
            <a:pPr lvl="1"/>
            <a:r>
              <a:rPr lang="en-US" dirty="0" smtClean="0"/>
              <a:t>Geostationary</a:t>
            </a:r>
          </a:p>
          <a:p>
            <a:pPr lvl="1"/>
            <a:r>
              <a:rPr lang="en-US" dirty="0" smtClean="0"/>
              <a:t>Low Earth Orbit</a:t>
            </a:r>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pic>
        <p:nvPicPr>
          <p:cNvPr id="8"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1667" y="1752600"/>
            <a:ext cx="3155866" cy="4477384"/>
          </a:xfrm>
          <a:prstGeom prst="rect">
            <a:avLst/>
          </a:prstGeom>
        </p:spPr>
      </p:pic>
      <p:sp>
        <p:nvSpPr>
          <p:cNvPr id="9" name="TextBox 8"/>
          <p:cNvSpPr txBox="1"/>
          <p:nvPr/>
        </p:nvSpPr>
        <p:spPr>
          <a:xfrm>
            <a:off x="6619918" y="6249035"/>
            <a:ext cx="3509211" cy="246221"/>
          </a:xfrm>
          <a:prstGeom prst="rect">
            <a:avLst/>
          </a:prstGeom>
          <a:noFill/>
        </p:spPr>
        <p:txBody>
          <a:bodyPr wrap="square" rtlCol="0">
            <a:spAutoFit/>
          </a:bodyPr>
          <a:lstStyle/>
          <a:p>
            <a:r>
              <a:rPr lang="en-US" sz="1000" i="1" dirty="0"/>
              <a:t>© Justin Smith / Wikimedia Commons, CC-By-SA-3.0</a:t>
            </a:r>
          </a:p>
        </p:txBody>
      </p:sp>
    </p:spTree>
    <p:extLst>
      <p:ext uri="{BB962C8B-B14F-4D97-AF65-F5344CB8AC3E}">
        <p14:creationId xmlns:p14="http://schemas.microsoft.com/office/powerpoint/2010/main" val="41952408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Wireless Tradeoffs</a:t>
            </a:r>
            <a:endParaRPr lang="en-US" dirty="0"/>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26020" y="2133600"/>
            <a:ext cx="6840128" cy="40827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709" y="622105"/>
            <a:ext cx="4803852" cy="5562600"/>
          </a:xfrm>
          <a:prstGeom prst="rect">
            <a:avLst/>
          </a:prstGeom>
        </p:spPr>
      </p:pic>
    </p:spTree>
    <p:extLst>
      <p:ext uri="{BB962C8B-B14F-4D97-AF65-F5344CB8AC3E}">
        <p14:creationId xmlns:p14="http://schemas.microsoft.com/office/powerpoint/2010/main" val="22348134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CBRS – Citizens Band Radio Service</a:t>
            </a:r>
            <a:endParaRPr lang="en-US" dirty="0"/>
          </a:p>
        </p:txBody>
      </p:sp>
      <p:sp>
        <p:nvSpPr>
          <p:cNvPr id="6" name="Text Placeholder 2">
            <a:extLst>
              <a:ext uri="{FF2B5EF4-FFF2-40B4-BE49-F238E27FC236}">
                <a16:creationId xmlns:a16="http://schemas.microsoft.com/office/drawing/2014/main" id="{211C4AB7-CDE0-4FD8-948D-7DF178372355}"/>
              </a:ext>
            </a:extLst>
          </p:cNvPr>
          <p:cNvSpPr txBox="1">
            <a:spLocks/>
          </p:cNvSpPr>
          <p:nvPr/>
        </p:nvSpPr>
        <p:spPr>
          <a:xfrm>
            <a:off x="1162876" y="1605362"/>
            <a:ext cx="4397229" cy="82391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indent="0" fontAlgn="auto">
              <a:spcAft>
                <a:spcPts val="0"/>
              </a:spcAft>
              <a:buNone/>
            </a:pPr>
            <a:endParaRPr lang="en-US" dirty="0"/>
          </a:p>
        </p:txBody>
      </p:sp>
      <p:sp>
        <p:nvSpPr>
          <p:cNvPr id="7" name="Content Placeholder 3">
            <a:extLst>
              <a:ext uri="{FF2B5EF4-FFF2-40B4-BE49-F238E27FC236}">
                <a16:creationId xmlns:a16="http://schemas.microsoft.com/office/drawing/2014/main" id="{546704E5-182B-49F0-AA54-90400FB56EA9}"/>
              </a:ext>
            </a:extLst>
          </p:cNvPr>
          <p:cNvSpPr>
            <a:spLocks noGrp="1"/>
          </p:cNvSpPr>
          <p:nvPr>
            <p:ph sz="half" idx="2"/>
          </p:nvPr>
        </p:nvSpPr>
        <p:spPr>
          <a:xfrm>
            <a:off x="457201" y="1685262"/>
            <a:ext cx="3429000" cy="4776808"/>
          </a:xfrm>
        </p:spPr>
        <p:txBody>
          <a:bodyPr>
            <a:normAutofit/>
          </a:bodyPr>
          <a:lstStyle/>
          <a:p>
            <a:r>
              <a:rPr lang="en-US" dirty="0" smtClean="0"/>
              <a:t>Cost</a:t>
            </a:r>
          </a:p>
          <a:p>
            <a:pPr lvl="1"/>
            <a:r>
              <a:rPr lang="en-US" dirty="0" smtClean="0"/>
              <a:t>Home Installation</a:t>
            </a:r>
          </a:p>
          <a:p>
            <a:pPr lvl="1"/>
            <a:endParaRPr lang="en-US" dirty="0" smtClean="0"/>
          </a:p>
          <a:p>
            <a:r>
              <a:rPr lang="en-US" dirty="0" smtClean="0"/>
              <a:t>Quality of service</a:t>
            </a:r>
          </a:p>
          <a:p>
            <a:pPr lvl="1"/>
            <a:r>
              <a:rPr lang="en-US" dirty="0" smtClean="0"/>
              <a:t>Varies Significantly</a:t>
            </a:r>
          </a:p>
          <a:p>
            <a:endParaRPr lang="en-US" dirty="0" smtClean="0"/>
          </a:p>
          <a:p>
            <a:r>
              <a:rPr lang="en-US" dirty="0" smtClean="0"/>
              <a:t>Long term costs</a:t>
            </a:r>
          </a:p>
          <a:p>
            <a:endParaRPr lang="en-US" dirty="0"/>
          </a:p>
          <a:p>
            <a:r>
              <a:rPr lang="en-US" dirty="0" smtClean="0"/>
              <a:t>Community Broadband Bits Podcast Episode 500</a:t>
            </a:r>
          </a:p>
          <a:p>
            <a:pPr lvl="1"/>
            <a:endParaRPr lang="en-US" dirty="0" smtClean="0"/>
          </a:p>
        </p:txBody>
      </p:sp>
      <p:pic>
        <p:nvPicPr>
          <p:cNvPr id="8" name="Content Placeholder 7"/>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3704676" y="1605363"/>
            <a:ext cx="8384023" cy="4388512"/>
          </a:xfrm>
          <a:prstGeom prst="rect">
            <a:avLst/>
          </a:prstGeom>
        </p:spPr>
      </p:pic>
      <p:sp>
        <p:nvSpPr>
          <p:cNvPr id="9" name="TextBox 8"/>
          <p:cNvSpPr txBox="1"/>
          <p:nvPr/>
        </p:nvSpPr>
        <p:spPr>
          <a:xfrm>
            <a:off x="4842550" y="5993874"/>
            <a:ext cx="6772507" cy="461665"/>
          </a:xfrm>
          <a:prstGeom prst="rect">
            <a:avLst/>
          </a:prstGeom>
          <a:noFill/>
        </p:spPr>
        <p:txBody>
          <a:bodyPr wrap="square" rtlCol="0">
            <a:spAutoFit/>
          </a:bodyPr>
          <a:lstStyle/>
          <a:p>
            <a:pPr algn="just"/>
            <a:r>
              <a:rPr lang="en-US" sz="1200" i="1" dirty="0"/>
              <a:t>https://www.qualcomm.com/news/onq/2020/04/qualcomm-technologies-propels-cbrs-commercialization-platforms-devices-and</a:t>
            </a:r>
            <a:endParaRPr lang="en-US" sz="1200" i="1" dirty="0" smtClean="0"/>
          </a:p>
        </p:txBody>
      </p:sp>
    </p:spTree>
    <p:extLst>
      <p:ext uri="{BB962C8B-B14F-4D97-AF65-F5344CB8AC3E}">
        <p14:creationId xmlns:p14="http://schemas.microsoft.com/office/powerpoint/2010/main" val="636174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09800" y="533400"/>
            <a:ext cx="7772400" cy="1143000"/>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dirty="0"/>
              <a:t>TribalBroadbandBootcamp.com</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9800" y="1371600"/>
            <a:ext cx="7772400" cy="5181600"/>
          </a:xfrm>
          <a:prstGeom prst="rect">
            <a:avLst/>
          </a:prstGeom>
        </p:spPr>
      </p:pic>
    </p:spTree>
    <p:extLst>
      <p:ext uri="{BB962C8B-B14F-4D97-AF65-F5344CB8AC3E}">
        <p14:creationId xmlns:p14="http://schemas.microsoft.com/office/powerpoint/2010/main" val="3096235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Cells and 5G</a:t>
            </a:r>
            <a:endParaRPr lang="en-US" dirty="0"/>
          </a:p>
        </p:txBody>
      </p:sp>
      <p:pic>
        <p:nvPicPr>
          <p:cNvPr id="12" name="Content Placeholder 11"/>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8229599" y="238882"/>
            <a:ext cx="3204965" cy="6542917"/>
          </a:xfrm>
        </p:spPr>
      </p:pic>
      <p:pic>
        <p:nvPicPr>
          <p:cNvPr id="11" name="Content Placeholder 10"/>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1317664" y="1453394"/>
            <a:ext cx="3002942" cy="5252206"/>
          </a:xfr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3000" y="1433064"/>
            <a:ext cx="2568005" cy="5234436"/>
          </a:xfrm>
          <a:prstGeom prst="rect">
            <a:avLst/>
          </a:prstGeom>
        </p:spPr>
      </p:pic>
    </p:spTree>
    <p:extLst>
      <p:ext uri="{BB962C8B-B14F-4D97-AF65-F5344CB8AC3E}">
        <p14:creationId xmlns:p14="http://schemas.microsoft.com/office/powerpoint/2010/main" val="31910877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Small Cells and 5G</a:t>
            </a:r>
            <a:endParaRPr lang="en-US" dirty="0"/>
          </a:p>
        </p:txBody>
      </p:sp>
      <p:pic>
        <p:nvPicPr>
          <p:cNvPr id="6" name="Content Placeholder 5"/>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524000" y="1447800"/>
            <a:ext cx="8077200" cy="4543424"/>
          </a:xfrm>
        </p:spPr>
      </p:pic>
      <p:sp>
        <p:nvSpPr>
          <p:cNvPr id="5" name="TextBox 4"/>
          <p:cNvSpPr txBox="1"/>
          <p:nvPr/>
        </p:nvSpPr>
        <p:spPr>
          <a:xfrm>
            <a:off x="1447800" y="6049962"/>
            <a:ext cx="7315200" cy="276999"/>
          </a:xfrm>
          <a:prstGeom prst="rect">
            <a:avLst/>
          </a:prstGeom>
          <a:noFill/>
        </p:spPr>
        <p:txBody>
          <a:bodyPr wrap="square" rtlCol="0">
            <a:spAutoFit/>
          </a:bodyPr>
          <a:lstStyle/>
          <a:p>
            <a:r>
              <a:rPr lang="en-US" sz="1200" i="1" dirty="0"/>
              <a:t>Photo by David </a:t>
            </a:r>
            <a:r>
              <a:rPr lang="en-US" sz="1200" i="1" dirty="0" err="1"/>
              <a:t>McBee</a:t>
            </a:r>
            <a:r>
              <a:rPr lang="en-US" sz="1200" i="1" dirty="0"/>
              <a:t>: </a:t>
            </a:r>
            <a:r>
              <a:rPr lang="en-US" sz="1200" i="1" dirty="0" smtClean="0">
                <a:hlinkClick r:id="rId3"/>
              </a:rPr>
              <a:t>pexels.com/photo/high-angle-shot-of-suburban-neighborhood-1546168</a:t>
            </a:r>
            <a:r>
              <a:rPr lang="en-US" sz="1200" i="1" dirty="0" smtClean="0"/>
              <a:t> </a:t>
            </a:r>
            <a:endParaRPr lang="en-US" sz="1200" i="1" dirty="0"/>
          </a:p>
        </p:txBody>
      </p:sp>
    </p:spTree>
    <p:extLst>
      <p:ext uri="{BB962C8B-B14F-4D97-AF65-F5344CB8AC3E}">
        <p14:creationId xmlns:p14="http://schemas.microsoft.com/office/powerpoint/2010/main" val="10664016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895600" y="116828"/>
            <a:ext cx="6096000" cy="6479725"/>
          </a:xfrm>
        </p:spPr>
      </p:pic>
      <p:sp>
        <p:nvSpPr>
          <p:cNvPr id="5" name="Content Placeholder 4"/>
          <p:cNvSpPr>
            <a:spLocks noGrp="1"/>
          </p:cNvSpPr>
          <p:nvPr>
            <p:ph sz="quarter" idx="2"/>
          </p:nvPr>
        </p:nvSpPr>
        <p:spPr/>
        <p:txBody>
          <a:bodyPr/>
          <a:lstStyle/>
          <a:p>
            <a:endParaRPr lang="en-US"/>
          </a:p>
        </p:txBody>
      </p:sp>
    </p:spTree>
    <p:extLst>
      <p:ext uri="{BB962C8B-B14F-4D97-AF65-F5344CB8AC3E}">
        <p14:creationId xmlns:p14="http://schemas.microsoft.com/office/powerpoint/2010/main" val="162186819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sp>
        <p:nvSpPr>
          <p:cNvPr id="3" name="Content Placeholder 2"/>
          <p:cNvSpPr>
            <a:spLocks noGrp="1"/>
          </p:cNvSpPr>
          <p:nvPr>
            <p:ph sz="quarter" idx="2"/>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274638"/>
            <a:ext cx="8171330" cy="6314209"/>
          </a:xfrm>
          <a:prstGeom prst="rect">
            <a:avLst/>
          </a:prstGeom>
        </p:spPr>
      </p:pic>
    </p:spTree>
    <p:extLst>
      <p:ext uri="{BB962C8B-B14F-4D97-AF65-F5344CB8AC3E}">
        <p14:creationId xmlns:p14="http://schemas.microsoft.com/office/powerpoint/2010/main" val="24318802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muninetworks.org/sites/www.muninetworks.org/files/indigenous%20future%20zones%20front%20p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569" y="714357"/>
            <a:ext cx="3994267" cy="51196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ribal digital vill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905001"/>
            <a:ext cx="2681622" cy="26550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1337327" y="562419"/>
            <a:ext cx="3895725" cy="1075880"/>
          </a:xfrm>
          <a:prstGeom prst="rect">
            <a:avLst/>
          </a:prstGeom>
        </p:spPr>
      </p:pic>
      <p:pic>
        <p:nvPicPr>
          <p:cNvPr id="5" name="Picture 2" descr="https://acornwireless.net/wp-content/uploads/2021/03/acorn_logo_v1.11-300dpi-1-300x16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5029182"/>
            <a:ext cx="285750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3581400"/>
            <a:ext cx="2743165" cy="2743165"/>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2286000"/>
            <a:ext cx="2364351" cy="723900"/>
          </a:xfrm>
          <a:prstGeom prst="rect">
            <a:avLst/>
          </a:prstGeom>
        </p:spPr>
      </p:pic>
      <p:sp>
        <p:nvSpPr>
          <p:cNvPr id="6" name="TextBox 5"/>
          <p:cNvSpPr txBox="1"/>
          <p:nvPr/>
        </p:nvSpPr>
        <p:spPr>
          <a:xfrm>
            <a:off x="6781800" y="5986011"/>
            <a:ext cx="4114835" cy="338554"/>
          </a:xfrm>
          <a:prstGeom prst="rect">
            <a:avLst/>
          </a:prstGeom>
          <a:noFill/>
        </p:spPr>
        <p:txBody>
          <a:bodyPr wrap="square" rtlCol="0">
            <a:spAutoFit/>
          </a:bodyPr>
          <a:lstStyle/>
          <a:p>
            <a:r>
              <a:rPr lang="en-US" sz="1600" i="1" dirty="0">
                <a:hlinkClick r:id="rId9"/>
              </a:rPr>
              <a:t>ilsr.org/report-indigenous-future-zones</a:t>
            </a:r>
            <a:r>
              <a:rPr lang="en-US" sz="1600" i="1" dirty="0"/>
              <a:t> </a:t>
            </a:r>
          </a:p>
        </p:txBody>
      </p:sp>
    </p:spTree>
    <p:extLst>
      <p:ext uri="{BB962C8B-B14F-4D97-AF65-F5344CB8AC3E}">
        <p14:creationId xmlns:p14="http://schemas.microsoft.com/office/powerpoint/2010/main" val="6780464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52400"/>
            <a:ext cx="8763000" cy="4526294"/>
          </a:xfrm>
          <a:prstGeom prst="rect">
            <a:avLst/>
          </a:prstGeom>
        </p:spPr>
      </p:pic>
      <p:sp>
        <p:nvSpPr>
          <p:cNvPr id="4" name="Right Arrow 3"/>
          <p:cNvSpPr/>
          <p:nvPr/>
        </p:nvSpPr>
        <p:spPr>
          <a:xfrm>
            <a:off x="4953000" y="1600200"/>
            <a:ext cx="2514600" cy="838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1905000" y="4800601"/>
            <a:ext cx="8153400" cy="830997"/>
          </a:xfrm>
          <a:prstGeom prst="rect">
            <a:avLst/>
          </a:prstGeom>
        </p:spPr>
        <p:txBody>
          <a:bodyPr wrap="square">
            <a:spAutoFit/>
          </a:bodyPr>
          <a:lstStyle/>
          <a:p>
            <a:r>
              <a:rPr lang="en-US" dirty="0">
                <a:solidFill>
                  <a:schemeClr val="bg1"/>
                </a:solidFill>
                <a:hlinkClick r:id="rId4"/>
              </a:rPr>
              <a:t>christopher@ilsr.org</a:t>
            </a:r>
            <a:r>
              <a:rPr lang="en-US" dirty="0">
                <a:solidFill>
                  <a:schemeClr val="bg1"/>
                </a:solidFill>
              </a:rPr>
              <a:t>      </a:t>
            </a:r>
            <a:r>
              <a:rPr lang="en-US" b="1" dirty="0" smtClean="0">
                <a:solidFill>
                  <a:schemeClr val="bg1"/>
                </a:solidFill>
              </a:rPr>
              <a:t>CommunityNets.org</a:t>
            </a:r>
            <a:r>
              <a:rPr lang="en-US" dirty="0" smtClean="0">
                <a:solidFill>
                  <a:schemeClr val="bg1"/>
                </a:solidFill>
              </a:rPr>
              <a:t>         ilsr.org</a:t>
            </a:r>
            <a:endParaRPr lang="en-US" dirty="0">
              <a:solidFill>
                <a:schemeClr val="bg1"/>
              </a:solidFill>
            </a:endParaRPr>
          </a:p>
          <a:p>
            <a:pPr algn="ctr" eaLnBrk="1" hangingPunct="1"/>
            <a:r>
              <a:rPr lang="en-US" dirty="0">
                <a:solidFill>
                  <a:schemeClr val="bg1"/>
                </a:solidFill>
              </a:rPr>
              <a:t>@</a:t>
            </a:r>
            <a:r>
              <a:rPr lang="en-US" dirty="0" err="1">
                <a:solidFill>
                  <a:schemeClr val="bg1"/>
                </a:solidFill>
              </a:rPr>
              <a:t>communitynets</a:t>
            </a:r>
            <a:endParaRPr lang="en-US" dirty="0">
              <a:solidFill>
                <a:schemeClr val="bg1"/>
              </a:solidFill>
            </a:endParaRPr>
          </a:p>
        </p:txBody>
      </p:sp>
    </p:spTree>
    <p:extLst>
      <p:ext uri="{BB962C8B-B14F-4D97-AF65-F5344CB8AC3E}">
        <p14:creationId xmlns:p14="http://schemas.microsoft.com/office/powerpoint/2010/main" val="28751514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Health Care and Broadband</a:t>
            </a:r>
            <a:endParaRPr lang="en-US" dirty="0"/>
          </a:p>
        </p:txBody>
      </p:sp>
      <p:sp>
        <p:nvSpPr>
          <p:cNvPr id="3" name="Text Placeholder 2"/>
          <p:cNvSpPr>
            <a:spLocks noGrp="1"/>
          </p:cNvSpPr>
          <p:nvPr>
            <p:ph type="body" idx="1"/>
          </p:nvPr>
        </p:nvSpPr>
        <p:spPr>
          <a:xfrm>
            <a:off x="609600" y="1447800"/>
            <a:ext cx="7543800" cy="5334000"/>
          </a:xfrm>
        </p:spPr>
        <p:txBody>
          <a:bodyPr>
            <a:normAutofit fontScale="85000" lnSpcReduction="10000"/>
          </a:bodyPr>
          <a:lstStyle/>
          <a:p>
            <a:pPr>
              <a:buFont typeface="Wingdings" panose="05000000000000000000" pitchFamily="2" charset="2"/>
              <a:buChar char="§"/>
            </a:pPr>
            <a:r>
              <a:rPr lang="en-US" b="1" dirty="0" smtClean="0"/>
              <a:t>Is broadband expensive in high-poverty areas?</a:t>
            </a:r>
          </a:p>
          <a:p>
            <a:pPr>
              <a:buFont typeface="Wingdings" panose="05000000000000000000" pitchFamily="2" charset="2"/>
              <a:buChar char="§"/>
            </a:pPr>
            <a:r>
              <a:rPr lang="en-US" dirty="0" smtClean="0"/>
              <a:t>Analysis: 10 rural, Black, high-poverty counties in Georgia, Alabama, Mississippi</a:t>
            </a:r>
          </a:p>
          <a:p>
            <a:pPr lvl="1">
              <a:buFont typeface="Wingdings" panose="05000000000000000000" pitchFamily="2" charset="2"/>
              <a:buChar char="§"/>
            </a:pPr>
            <a:r>
              <a:rPr lang="en-US" dirty="0" smtClean="0"/>
              <a:t>235k population</a:t>
            </a:r>
          </a:p>
          <a:p>
            <a:pPr lvl="1">
              <a:buFont typeface="Wingdings" panose="05000000000000000000" pitchFamily="2" charset="2"/>
              <a:buChar char="§"/>
            </a:pPr>
            <a:r>
              <a:rPr lang="en-US" dirty="0" smtClean="0"/>
              <a:t>About $3 billion in annual healthcare spending</a:t>
            </a:r>
          </a:p>
          <a:p>
            <a:pPr lvl="1">
              <a:buFont typeface="Wingdings" panose="05000000000000000000" pitchFamily="2" charset="2"/>
              <a:buChar char="§"/>
            </a:pPr>
            <a:r>
              <a:rPr lang="en-US" dirty="0" smtClean="0"/>
              <a:t>20% households no insurance, less than $25k/year income</a:t>
            </a:r>
          </a:p>
          <a:p>
            <a:pPr lvl="1">
              <a:buFont typeface="Wingdings" panose="05000000000000000000" pitchFamily="2" charset="2"/>
              <a:buChar char="§"/>
            </a:pPr>
            <a:r>
              <a:rPr lang="en-US" dirty="0" smtClean="0"/>
              <a:t>Effective telehealth saves $43 million each year, half from regaining lost productivity, rest from emergency visits, readmissions, admissions</a:t>
            </a:r>
          </a:p>
          <a:p>
            <a:pPr lvl="1">
              <a:buFont typeface="Wingdings" panose="05000000000000000000" pitchFamily="2" charset="2"/>
              <a:buChar char="§"/>
            </a:pPr>
            <a:r>
              <a:rPr lang="en-US" dirty="0" smtClean="0"/>
              <a:t>Estimated cost to connect 63k households, $80 million one time costs; $2-3 million digital equity investment per year, assumes Affordable Connectivity Plan continues</a:t>
            </a:r>
          </a:p>
          <a:p>
            <a:pPr>
              <a:buFont typeface="Wingdings" panose="05000000000000000000" pitchFamily="2" charset="2"/>
              <a:buChar char="§"/>
            </a:pPr>
            <a:r>
              <a:rPr lang="en-US" dirty="0" smtClean="0"/>
              <a:t>Many other benefits that are extremely difficult to quantify – ex: Chattanooga removed racial gap in parental involvement in schools</a:t>
            </a:r>
          </a:p>
          <a:p>
            <a:pPr>
              <a:buFont typeface="Wingdings" panose="05000000000000000000" pitchFamily="2" charset="2"/>
              <a:buChar char="§"/>
            </a:pPr>
            <a:r>
              <a:rPr lang="en-US" b="1" dirty="0" smtClean="0"/>
              <a:t>Or is lack of broadband expensive in high-poverty areas? </a:t>
            </a:r>
          </a:p>
          <a:p>
            <a:pPr>
              <a:buFont typeface="Wingdings" panose="05000000000000000000" pitchFamily="2" charset="2"/>
              <a:buChar char="§"/>
            </a:pPr>
            <a:r>
              <a:rPr lang="en-US" dirty="0" smtClean="0">
                <a:hlinkClick r:id="rId2"/>
              </a:rPr>
              <a:t>CommunityNets.org/reports/increased-wellness-and-economic-return-universal-broadband-infrastructure-telehealth-case</a:t>
            </a:r>
            <a:r>
              <a:rPr lang="en-US" dirty="0" smtClean="0"/>
              <a:t> </a:t>
            </a:r>
          </a:p>
          <a:p>
            <a:pPr>
              <a:buFont typeface="Wingdings" panose="05000000000000000000" pitchFamily="2" charset="2"/>
              <a:buChar char="§"/>
            </a:pPr>
            <a:endParaRPr lang="en-US" dirty="0" smtClean="0"/>
          </a:p>
          <a:p>
            <a:pPr lvl="2">
              <a:buFont typeface="Wingdings" panose="05000000000000000000" pitchFamily="2" charset="2"/>
              <a:buChar cha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1219200"/>
            <a:ext cx="4622403" cy="4622403"/>
          </a:xfrm>
          <a:prstGeom prst="rect">
            <a:avLst/>
          </a:prstGeom>
        </p:spPr>
      </p:pic>
    </p:spTree>
    <p:extLst>
      <p:ext uri="{BB962C8B-B14F-4D97-AF65-F5344CB8AC3E}">
        <p14:creationId xmlns:p14="http://schemas.microsoft.com/office/powerpoint/2010/main" val="22408284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BEAD Basics</a:t>
            </a:r>
            <a:endParaRPr lang="en-US" dirty="0"/>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sp>
        <p:nvSpPr>
          <p:cNvPr id="3" name="Content Placeholder 2"/>
          <p:cNvSpPr>
            <a:spLocks noGrp="1"/>
          </p:cNvSpPr>
          <p:nvPr>
            <p:ph sz="quarter" idx="2"/>
          </p:nvPr>
        </p:nvSpPr>
        <p:spPr>
          <a:xfrm>
            <a:off x="228600" y="1524000"/>
            <a:ext cx="4212425" cy="4572000"/>
          </a:xfrm>
        </p:spPr>
        <p:txBody>
          <a:bodyPr/>
          <a:lstStyle/>
          <a:p>
            <a:pPr lvl="1"/>
            <a:r>
              <a:rPr lang="en-US" dirty="0" smtClean="0"/>
              <a:t>Unserved (less than 25/3 Mbps download/upload)</a:t>
            </a:r>
          </a:p>
          <a:p>
            <a:pPr lvl="1"/>
            <a:r>
              <a:rPr lang="en-US" dirty="0" smtClean="0"/>
              <a:t>Underserved (at least 25/3 but less than 100/20 Mbps)</a:t>
            </a:r>
          </a:p>
          <a:p>
            <a:pPr lvl="1"/>
            <a:r>
              <a:rPr lang="en-US" dirty="0" smtClean="0"/>
              <a:t>FCC Broadband Data Collection</a:t>
            </a:r>
            <a:r>
              <a:rPr lang="en-US" dirty="0"/>
              <a:t/>
            </a:r>
            <a:br>
              <a:rPr lang="en-US" dirty="0"/>
            </a:br>
            <a:r>
              <a:rPr lang="en-US" dirty="0" smtClean="0">
                <a:hlinkClick r:id="rId2"/>
              </a:rPr>
              <a:t>Broadbandmap.fcc.gov</a:t>
            </a:r>
            <a:r>
              <a:rPr lang="en-US" dirty="0" smtClean="0"/>
              <a:t> </a:t>
            </a:r>
          </a:p>
          <a:p>
            <a:pPr lvl="2"/>
            <a:r>
              <a:rPr lang="en-US" dirty="0" smtClean="0"/>
              <a:t>(Ugh)</a:t>
            </a:r>
          </a:p>
        </p:txBody>
      </p:sp>
      <p:pic>
        <p:nvPicPr>
          <p:cNvPr id="5" name="Picture 4"/>
          <p:cNvPicPr>
            <a:picLocks noChangeAspect="1"/>
          </p:cNvPicPr>
          <p:nvPr/>
        </p:nvPicPr>
        <p:blipFill>
          <a:blip r:embed="rId3"/>
          <a:stretch>
            <a:fillRect/>
          </a:stretch>
        </p:blipFill>
        <p:spPr>
          <a:xfrm>
            <a:off x="4483628" y="1224065"/>
            <a:ext cx="7491943" cy="5065509"/>
          </a:xfrm>
          <a:prstGeom prst="rect">
            <a:avLst/>
          </a:prstGeom>
        </p:spPr>
      </p:pic>
    </p:spTree>
    <p:extLst>
      <p:ext uri="{BB962C8B-B14F-4D97-AF65-F5344CB8AC3E}">
        <p14:creationId xmlns:p14="http://schemas.microsoft.com/office/powerpoint/2010/main" val="36921966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sp>
        <p:nvSpPr>
          <p:cNvPr id="8" name="TextBox 7"/>
          <p:cNvSpPr txBox="1"/>
          <p:nvPr/>
        </p:nvSpPr>
        <p:spPr>
          <a:xfrm>
            <a:off x="685800" y="6230084"/>
            <a:ext cx="10058400" cy="338554"/>
          </a:xfrm>
          <a:prstGeom prst="rect">
            <a:avLst/>
          </a:prstGeom>
          <a:noFill/>
        </p:spPr>
        <p:txBody>
          <a:bodyPr wrap="square" rtlCol="0">
            <a:spAutoFit/>
          </a:bodyPr>
          <a:lstStyle/>
          <a:p>
            <a:r>
              <a:rPr lang="en-US" sz="1600" dirty="0"/>
              <a:t>Submit Challenges: </a:t>
            </a:r>
            <a:r>
              <a:rPr lang="en-US" sz="1600" dirty="0" smtClean="0">
                <a:hlinkClick r:id="rId2"/>
              </a:rPr>
              <a:t>Communitynets.org/content/new-resource-how-submit-challenges-</a:t>
            </a:r>
            <a:r>
              <a:rPr lang="en-US" sz="1600" dirty="0" err="1" smtClean="0">
                <a:hlinkClick r:id="rId2"/>
              </a:rPr>
              <a:t>fcc</a:t>
            </a:r>
            <a:r>
              <a:rPr lang="en-US" sz="1600" dirty="0" smtClean="0">
                <a:hlinkClick r:id="rId2"/>
              </a:rPr>
              <a:t>-broadband-map</a:t>
            </a:r>
            <a:r>
              <a:rPr lang="en-US" sz="1600" dirty="0" smtClean="0"/>
              <a:t> </a:t>
            </a:r>
            <a:endParaRPr lang="en-US" sz="1600" dirty="0"/>
          </a:p>
        </p:txBody>
      </p:sp>
      <p:pic>
        <p:nvPicPr>
          <p:cNvPr id="2" name="Picture 1"/>
          <p:cNvPicPr>
            <a:picLocks noChangeAspect="1"/>
          </p:cNvPicPr>
          <p:nvPr/>
        </p:nvPicPr>
        <p:blipFill>
          <a:blip r:embed="rId3"/>
          <a:stretch>
            <a:fillRect/>
          </a:stretch>
        </p:blipFill>
        <p:spPr>
          <a:xfrm>
            <a:off x="685801" y="100463"/>
            <a:ext cx="9525000" cy="6110111"/>
          </a:xfrm>
          <a:prstGeom prst="rect">
            <a:avLst/>
          </a:prstGeom>
        </p:spPr>
      </p:pic>
    </p:spTree>
    <p:extLst>
      <p:ext uri="{BB962C8B-B14F-4D97-AF65-F5344CB8AC3E}">
        <p14:creationId xmlns:p14="http://schemas.microsoft.com/office/powerpoint/2010/main" val="19037290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Mexico Specifics</a:t>
            </a:r>
            <a:endParaRPr lang="en-US" dirty="0"/>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sp>
        <p:nvSpPr>
          <p:cNvPr id="5" name="Content Placeholder 4"/>
          <p:cNvSpPr>
            <a:spLocks noGrp="1"/>
          </p:cNvSpPr>
          <p:nvPr>
            <p:ph sz="quarter" idx="2"/>
          </p:nvPr>
        </p:nvSpPr>
        <p:spPr>
          <a:xfrm>
            <a:off x="7391400" y="1295400"/>
            <a:ext cx="4998720" cy="4572000"/>
          </a:xfrm>
        </p:spPr>
        <p:txBody>
          <a:bodyPr/>
          <a:lstStyle/>
          <a:p>
            <a:r>
              <a:rPr lang="en-US" dirty="0" smtClean="0"/>
              <a:t>Internet for All NM Dashboard</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752600"/>
            <a:ext cx="5003403" cy="5003403"/>
          </a:xfrm>
          <a:prstGeom prst="rect">
            <a:avLst/>
          </a:prstGeom>
        </p:spPr>
      </p:pic>
      <p:sp>
        <p:nvSpPr>
          <p:cNvPr id="9" name="Content Placeholder 4"/>
          <p:cNvSpPr>
            <a:spLocks noGrp="1"/>
          </p:cNvSpPr>
          <p:nvPr>
            <p:ph sz="quarter" idx="2"/>
          </p:nvPr>
        </p:nvSpPr>
        <p:spPr>
          <a:xfrm>
            <a:off x="1059180" y="1600200"/>
            <a:ext cx="4998720" cy="4572000"/>
          </a:xfrm>
        </p:spPr>
        <p:txBody>
          <a:bodyPr/>
          <a:lstStyle/>
          <a:p>
            <a:r>
              <a:rPr lang="en-US" dirty="0" smtClean="0"/>
              <a:t>BEAD: $675 million for mostly rural unserved locations</a:t>
            </a:r>
          </a:p>
          <a:p>
            <a:pPr lvl="1"/>
            <a:r>
              <a:rPr lang="en-US" dirty="0" smtClean="0"/>
              <a:t>5 Year plan finished end of summer</a:t>
            </a:r>
          </a:p>
          <a:p>
            <a:pPr lvl="1"/>
            <a:r>
              <a:rPr lang="en-US" dirty="0" smtClean="0"/>
              <a:t>Initial Proposal due end of 2023</a:t>
            </a:r>
          </a:p>
          <a:p>
            <a:pPr lvl="1"/>
            <a:r>
              <a:rPr lang="en-US" dirty="0" smtClean="0"/>
              <a:t>$135 million likely available Q2, 2024</a:t>
            </a:r>
          </a:p>
          <a:p>
            <a:pPr lvl="1"/>
            <a:r>
              <a:rPr lang="en-US" dirty="0" smtClean="0"/>
              <a:t>$540 million likely available Q2, 2025</a:t>
            </a:r>
          </a:p>
          <a:p>
            <a:pPr lvl="1"/>
            <a:r>
              <a:rPr lang="en-US" dirty="0" smtClean="0"/>
              <a:t>Not enough for Internet for All</a:t>
            </a:r>
          </a:p>
          <a:p>
            <a:r>
              <a:rPr lang="en-US" dirty="0" smtClean="0"/>
              <a:t>Digital Equity Act</a:t>
            </a:r>
          </a:p>
          <a:p>
            <a:r>
              <a:rPr lang="en-US" smtClean="0">
                <a:hlinkClick r:id="rId3"/>
              </a:rPr>
              <a:t>Connect.NM.gov</a:t>
            </a:r>
            <a:endParaRPr lang="en-US" dirty="0" smtClean="0"/>
          </a:p>
          <a:p>
            <a:pPr lvl="1"/>
            <a:endParaRPr lang="en-US" dirty="0"/>
          </a:p>
        </p:txBody>
      </p:sp>
    </p:spTree>
    <p:extLst>
      <p:ext uri="{BB962C8B-B14F-4D97-AF65-F5344CB8AC3E}">
        <p14:creationId xmlns:p14="http://schemas.microsoft.com/office/powerpoint/2010/main" val="535971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304800"/>
            <a:ext cx="9690964" cy="6271660"/>
          </a:xfrm>
          <a:prstGeom prst="rect">
            <a:avLst/>
          </a:prstGeom>
        </p:spPr>
      </p:pic>
    </p:spTree>
    <p:extLst>
      <p:ext uri="{BB962C8B-B14F-4D97-AF65-F5344CB8AC3E}">
        <p14:creationId xmlns:p14="http://schemas.microsoft.com/office/powerpoint/2010/main" val="22929721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10363200" cy="1143000"/>
          </a:xfrm>
        </p:spPr>
        <p:txBody>
          <a:bodyPr/>
          <a:lstStyle/>
          <a:p>
            <a:r>
              <a:rPr lang="en-US" dirty="0" smtClean="0"/>
              <a:t>Pueblos and Federal Funds</a:t>
            </a:r>
            <a:endParaRPr lang="en-US" dirty="0"/>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sp>
        <p:nvSpPr>
          <p:cNvPr id="5" name="Content Placeholder 4"/>
          <p:cNvSpPr>
            <a:spLocks noGrp="1"/>
          </p:cNvSpPr>
          <p:nvPr>
            <p:ph sz="quarter" idx="2"/>
          </p:nvPr>
        </p:nvSpPr>
        <p:spPr>
          <a:xfrm>
            <a:off x="7391400" y="1295400"/>
            <a:ext cx="4998720" cy="4572000"/>
          </a:xfrm>
        </p:spPr>
        <p:txBody>
          <a:bodyPr/>
          <a:lstStyle/>
          <a:p>
            <a:r>
              <a:rPr lang="en-US" dirty="0" smtClean="0"/>
              <a:t>Internet for All NM Dashboard</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1752600"/>
            <a:ext cx="5003403" cy="5003403"/>
          </a:xfrm>
          <a:prstGeom prst="rect">
            <a:avLst/>
          </a:prstGeom>
        </p:spPr>
      </p:pic>
      <p:pic>
        <p:nvPicPr>
          <p:cNvPr id="3" name="Content Placeholder 2"/>
          <p:cNvPicPr>
            <a:picLocks noGrp="1" noChangeAspect="1"/>
          </p:cNvPicPr>
          <p:nvPr>
            <p:ph sz="quarter" idx="2"/>
          </p:nvPr>
        </p:nvPicPr>
        <p:blipFill>
          <a:blip r:embed="rId3"/>
          <a:stretch>
            <a:fillRect/>
          </a:stretch>
        </p:blipFill>
        <p:spPr>
          <a:xfrm>
            <a:off x="1219200" y="1219200"/>
            <a:ext cx="5155074" cy="5455141"/>
          </a:xfrm>
          <a:prstGeom prst="rect">
            <a:avLst/>
          </a:prstGeom>
        </p:spPr>
      </p:pic>
    </p:spTree>
    <p:extLst>
      <p:ext uri="{BB962C8B-B14F-4D97-AF65-F5344CB8AC3E}">
        <p14:creationId xmlns:p14="http://schemas.microsoft.com/office/powerpoint/2010/main" val="2132952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10363200" cy="1143000"/>
          </a:xfrm>
        </p:spPr>
        <p:txBody>
          <a:bodyPr/>
          <a:lstStyle/>
          <a:p>
            <a:r>
              <a:rPr lang="en-US" dirty="0" smtClean="0"/>
              <a:t>Recent Development?</a:t>
            </a:r>
            <a:endParaRPr lang="en-US" dirty="0"/>
          </a:p>
        </p:txBody>
      </p:sp>
      <p:sp>
        <p:nvSpPr>
          <p:cNvPr id="6" name="TextBox 5"/>
          <p:cNvSpPr txBox="1"/>
          <p:nvPr/>
        </p:nvSpPr>
        <p:spPr>
          <a:xfrm>
            <a:off x="6400800" y="6096000"/>
            <a:ext cx="3657600" cy="457200"/>
          </a:xfrm>
          <a:prstGeom prst="rect">
            <a:avLst/>
          </a:prstGeom>
          <a:noFill/>
        </p:spPr>
        <p:txBody>
          <a:bodyPr wrap="square" rtlCol="0">
            <a:spAutoFit/>
          </a:bodyPr>
          <a:lstStyle/>
          <a:p>
            <a:endParaRPr lang="en-US" dirty="0"/>
          </a:p>
        </p:txBody>
      </p:sp>
      <p:sp>
        <p:nvSpPr>
          <p:cNvPr id="10" name="Content Placeholder 9"/>
          <p:cNvSpPr>
            <a:spLocks noGrp="1"/>
          </p:cNvSpPr>
          <p:nvPr>
            <p:ph sz="quarter" idx="2"/>
          </p:nvPr>
        </p:nvSpPr>
        <p:spPr>
          <a:xfrm>
            <a:off x="1295400" y="1676400"/>
            <a:ext cx="8382000" cy="4572000"/>
          </a:xfrm>
        </p:spPr>
        <p:txBody>
          <a:bodyPr/>
          <a:lstStyle/>
          <a:p>
            <a:r>
              <a:rPr lang="en-US" dirty="0"/>
              <a:t>Adam Geisler is Division Chief for the Tribal Broadband Connectivity and Nation-to-Nation Coordination </a:t>
            </a:r>
            <a:r>
              <a:rPr lang="en-US" dirty="0" smtClean="0"/>
              <a:t>Division at NTIA – National  Telecommunications &amp; Information Administration </a:t>
            </a:r>
          </a:p>
          <a:p>
            <a:r>
              <a:rPr lang="en-US" dirty="0" smtClean="0"/>
              <a:t>At California BEAD Tribal Outreach Regional consultations in the week of June 19 and on June 27, Adam Geisler said that NTIA policy for BEAD is that future broadband awards on Tribal Reservations would only happen with the consent of Tribes.</a:t>
            </a:r>
            <a:endParaRPr lang="en-US" dirty="0"/>
          </a:p>
        </p:txBody>
      </p:sp>
    </p:spTree>
    <p:extLst>
      <p:ext uri="{BB962C8B-B14F-4D97-AF65-F5344CB8AC3E}">
        <p14:creationId xmlns:p14="http://schemas.microsoft.com/office/powerpoint/2010/main" val="10918845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Survey!</a:t>
            </a:r>
            <a:endParaRPr lang="en-US" dirty="0"/>
          </a:p>
        </p:txBody>
      </p:sp>
      <p:sp>
        <p:nvSpPr>
          <p:cNvPr id="11" name="TextBox 10"/>
          <p:cNvSpPr txBox="1"/>
          <p:nvPr/>
        </p:nvSpPr>
        <p:spPr>
          <a:xfrm>
            <a:off x="1143000" y="1676400"/>
            <a:ext cx="3886200" cy="1905000"/>
          </a:xfrm>
          <a:prstGeom prst="rect">
            <a:avLst/>
          </a:prstGeom>
          <a:noFill/>
        </p:spPr>
        <p:txBody>
          <a:bodyPr wrap="square" rtlCol="0">
            <a:spAutoFit/>
          </a:bodyPr>
          <a:lstStyle/>
          <a:p>
            <a:endParaRPr lang="en-US" dirty="0"/>
          </a:p>
        </p:txBody>
      </p:sp>
      <p:sp>
        <p:nvSpPr>
          <p:cNvPr id="3" name="Rectangle 1"/>
          <p:cNvSpPr>
            <a:spLocks noGrp="1" noChangeArrowheads="1"/>
          </p:cNvSpPr>
          <p:nvPr>
            <p:ph sz="quarter" idx="1"/>
          </p:nvPr>
        </p:nvSpPr>
        <p:spPr bwMode="auto">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rgbClr val="1155CC"/>
                </a:solidFill>
                <a:effectLst/>
                <a:latin typeface="Arial" panose="020B0604020202020204" pitchFamily="34" charset="0"/>
                <a:cs typeface="Arial" panose="020B0604020202020204" pitchFamily="34" charset="0"/>
                <a:hlinkClick r:id="rId2"/>
              </a:rPr>
              <a:t>https://forms.gle/EsJWxMiGh82D4H1Y8</a:t>
            </a:r>
            <a:r>
              <a:rPr kumimoji="0" lang="en-US" altLang="en-US" sz="1800" b="0" i="0" u="none" strike="noStrike" cap="none" normalizeH="0" baseline="0" smtClean="0">
                <a:ln>
                  <a:noFill/>
                </a:ln>
                <a:solidFill>
                  <a:srgbClr val="222222"/>
                </a:solidFill>
                <a:effectLst/>
                <a:latin typeface="Arial" panose="020B0604020202020204" pitchFamily="34" charset="0"/>
                <a:cs typeface="Arial" panose="020B0604020202020204" pitchFamily="34" charset="0"/>
              </a:rPr>
              <a:t> </a:t>
            </a:r>
            <a:r>
              <a:rPr kumimoji="0" lang="en-US" altLang="en-US" sz="18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685800"/>
            <a:ext cx="5499383" cy="5448580"/>
          </a:xfrm>
          <a:prstGeom prst="rect">
            <a:avLst/>
          </a:prstGeom>
        </p:spPr>
      </p:pic>
    </p:spTree>
    <p:extLst>
      <p:ext uri="{BB962C8B-B14F-4D97-AF65-F5344CB8AC3E}">
        <p14:creationId xmlns:p14="http://schemas.microsoft.com/office/powerpoint/2010/main" val="298891162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800" y="609600"/>
            <a:ext cx="6858000" cy="5624286"/>
          </a:xfrm>
          <a:prstGeom prst="rect">
            <a:avLst/>
          </a:prstGeom>
        </p:spPr>
      </p:pic>
    </p:spTree>
    <p:extLst>
      <p:ext uri="{BB962C8B-B14F-4D97-AF65-F5344CB8AC3E}">
        <p14:creationId xmlns:p14="http://schemas.microsoft.com/office/powerpoint/2010/main" val="3810329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246539"/>
            <a:ext cx="9525000" cy="635127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4800" y="1246538"/>
            <a:ext cx="3894152" cy="5840061"/>
          </a:xfrm>
          <a:prstGeom prst="rect">
            <a:avLst/>
          </a:prstGeom>
        </p:spPr>
      </p:pic>
    </p:spTree>
    <p:extLst>
      <p:ext uri="{BB962C8B-B14F-4D97-AF65-F5344CB8AC3E}">
        <p14:creationId xmlns:p14="http://schemas.microsoft.com/office/powerpoint/2010/main" val="38566968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209800" y="533400"/>
            <a:ext cx="7772400" cy="1143000"/>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auto">
              <a:spcAft>
                <a:spcPts val="0"/>
              </a:spcAft>
            </a:pPr>
            <a:r>
              <a:rPr lang="en-US" dirty="0"/>
              <a:t>TribalBroadbandBootcamp.com</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0" y="278769"/>
            <a:ext cx="9486900" cy="6325865"/>
          </a:xfrm>
          <a:prstGeom prst="rect">
            <a:avLst/>
          </a:prstGeom>
        </p:spPr>
      </p:pic>
    </p:spTree>
    <p:extLst>
      <p:ext uri="{BB962C8B-B14F-4D97-AF65-F5344CB8AC3E}">
        <p14:creationId xmlns:p14="http://schemas.microsoft.com/office/powerpoint/2010/main" val="3472051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3500" y="253365"/>
            <a:ext cx="9525000" cy="6351270"/>
          </a:xfrm>
          <a:prstGeom prst="rect">
            <a:avLst/>
          </a:prstGeom>
        </p:spPr>
      </p:pic>
    </p:spTree>
    <p:extLst>
      <p:ext uri="{BB962C8B-B14F-4D97-AF65-F5344CB8AC3E}">
        <p14:creationId xmlns:p14="http://schemas.microsoft.com/office/powerpoint/2010/main" val="19325164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ＭＳ ゴシック"/>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ヒラギノ明朝 Pro W3"/>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25857</TotalTime>
  <Words>1296</Words>
  <Application>Microsoft Office PowerPoint</Application>
  <PresentationFormat>Widescreen</PresentationFormat>
  <Paragraphs>219</Paragraphs>
  <Slides>63</Slides>
  <Notes>20</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63</vt:i4>
      </vt:variant>
    </vt:vector>
  </HeadingPairs>
  <TitlesOfParts>
    <vt:vector size="72" baseType="lpstr">
      <vt:lpstr>MS PGothic</vt:lpstr>
      <vt:lpstr>Arial</vt:lpstr>
      <vt:lpstr>Franklin Gothic Book</vt:lpstr>
      <vt:lpstr>Open Sans</vt:lpstr>
      <vt:lpstr>Perpetua</vt:lpstr>
      <vt:lpstr>Raleway</vt:lpstr>
      <vt:lpstr>Wingdings</vt:lpstr>
      <vt:lpstr>Wingdings 2</vt:lpstr>
      <vt:lpstr>Equity</vt:lpstr>
      <vt:lpstr>Tesuque Broadband Bootcamp</vt:lpstr>
      <vt:lpstr>What are we doing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Tribal Broadband Bootcamp Video – Gila River</vt:lpstr>
      <vt:lpstr>National Tribal Telecommunications Association </vt:lpstr>
      <vt:lpstr>PowerPoint Presentation</vt:lpstr>
      <vt:lpstr>PowerPoint Presentation</vt:lpstr>
      <vt:lpstr>PowerPoint Presentation</vt:lpstr>
      <vt:lpstr>Fact Sheets!</vt:lpstr>
      <vt:lpstr>What is Broadband?</vt:lpstr>
      <vt:lpstr>PowerPoint Presentation</vt:lpstr>
      <vt:lpstr>PowerPoint Presentation</vt:lpstr>
      <vt:lpstr>Power and Poverty, not Technology</vt:lpstr>
      <vt:lpstr>ACPDashboard.com</vt:lpstr>
      <vt:lpstr>PowerPoint Presentation</vt:lpstr>
      <vt:lpstr>PowerPoint Presentation</vt:lpstr>
      <vt:lpstr>What is a “network”?</vt:lpstr>
      <vt:lpstr>What is a “network”?</vt:lpstr>
      <vt:lpstr>What is an  “internetwork”?</vt:lpstr>
      <vt:lpstr>What is an “internetwork”?</vt:lpstr>
      <vt:lpstr>What is an “internetwork”?</vt:lpstr>
      <vt:lpstr>Wired Technology – Quick History</vt:lpstr>
      <vt:lpstr>Fiber optics</vt:lpstr>
      <vt:lpstr>Fiber Optic Cables</vt:lpstr>
      <vt:lpstr>Video – Fiber Network Overview!</vt:lpstr>
      <vt:lpstr>PowerPoint Presentation</vt:lpstr>
      <vt:lpstr>PowerPoint Presentation</vt:lpstr>
      <vt:lpstr>PowerPoint Presentation</vt:lpstr>
      <vt:lpstr>PowerPoint Presentation</vt:lpstr>
      <vt:lpstr>Central Office Fiber</vt:lpstr>
      <vt:lpstr>Aerial Fiber Construction</vt:lpstr>
      <vt:lpstr>PowerPoint Presentation</vt:lpstr>
      <vt:lpstr>PowerPoint Presentation</vt:lpstr>
      <vt:lpstr>Underground Fiber Construction </vt:lpstr>
      <vt:lpstr>Video – Microtrenching!</vt:lpstr>
      <vt:lpstr>Fiber Optic System Locates</vt:lpstr>
      <vt:lpstr>Fiber Optic Systems Outages</vt:lpstr>
      <vt:lpstr>PowerPoint Presentation</vt:lpstr>
      <vt:lpstr>Fiber Optics Economics</vt:lpstr>
      <vt:lpstr>PowerPoint Presentation</vt:lpstr>
      <vt:lpstr>Wireless Technology</vt:lpstr>
      <vt:lpstr>Wireless Tradeoffs</vt:lpstr>
      <vt:lpstr>CBRS – Citizens Band Radio Service</vt:lpstr>
      <vt:lpstr>Small Cells and 5G</vt:lpstr>
      <vt:lpstr>Small Cells and 5G</vt:lpstr>
      <vt:lpstr>PowerPoint Presentation</vt:lpstr>
      <vt:lpstr>PowerPoint Presentation</vt:lpstr>
      <vt:lpstr>PowerPoint Presentation</vt:lpstr>
      <vt:lpstr>PowerPoint Presentation</vt:lpstr>
      <vt:lpstr>Health Care and Broadband</vt:lpstr>
      <vt:lpstr>BEAD Basics</vt:lpstr>
      <vt:lpstr>PowerPoint Presentation</vt:lpstr>
      <vt:lpstr>New Mexico Specifics</vt:lpstr>
      <vt:lpstr>Pueblos and Federal Funds</vt:lpstr>
      <vt:lpstr>Recent Development?</vt:lpstr>
      <vt:lpstr>Survey!</vt:lpstr>
      <vt:lpstr>PowerPoint Presentation</vt:lpstr>
    </vt:vector>
  </TitlesOfParts>
  <Company>Institute for Local Self-Reliance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Networks</dc:title>
  <dc:creator>Christopher Mitchell</dc:creator>
  <cp:lastModifiedBy>Christopher Mitchell</cp:lastModifiedBy>
  <cp:revision>610</cp:revision>
  <cp:lastPrinted>2010-12-03T20:25:37Z</cp:lastPrinted>
  <dcterms:created xsi:type="dcterms:W3CDTF">2011-04-11T14:00:45Z</dcterms:created>
  <dcterms:modified xsi:type="dcterms:W3CDTF">2023-06-29T15:04:54Z</dcterms:modified>
</cp:coreProperties>
</file>